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9" r:id="rId2"/>
    <p:sldId id="256" r:id="rId3"/>
    <p:sldId id="257" r:id="rId4"/>
    <p:sldId id="258" r:id="rId5"/>
    <p:sldId id="260" r:id="rId6"/>
    <p:sldId id="261" r:id="rId7"/>
    <p:sldId id="262" r:id="rId8"/>
    <p:sldId id="270" r:id="rId9"/>
    <p:sldId id="271" r:id="rId10"/>
    <p:sldId id="269" r:id="rId11"/>
    <p:sldId id="263" r:id="rId12"/>
    <p:sldId id="327" r:id="rId13"/>
    <p:sldId id="274" r:id="rId14"/>
    <p:sldId id="275" r:id="rId15"/>
    <p:sldId id="279" r:id="rId16"/>
    <p:sldId id="282" r:id="rId17"/>
    <p:sldId id="283" r:id="rId18"/>
    <p:sldId id="284" r:id="rId19"/>
    <p:sldId id="297" r:id="rId20"/>
    <p:sldId id="298" r:id="rId21"/>
    <p:sldId id="285" r:id="rId22"/>
    <p:sldId id="286" r:id="rId23"/>
    <p:sldId id="287" r:id="rId24"/>
    <p:sldId id="32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660066"/>
    <a:srgbClr val="003300"/>
    <a:srgbClr val="663300"/>
    <a:srgbClr val="3F085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FA7AE8-7DB6-40E6-A281-D0376CAB5BB8}" type="datetimeFigureOut">
              <a:rPr lang="en-US" smtClean="0"/>
              <a:t>17-Jan-17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F1A9F-FFAB-45AD-9D68-D5D1BBB27A5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6F1A9F-FFAB-45AD-9D68-D5D1BBB27A55}" type="slidenum">
              <a:rPr lang="en-US" smtClean="0"/>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6F1A9F-FFAB-45AD-9D68-D5D1BBB27A55}" type="slidenum">
              <a:rPr lang="en-US" smtClean="0"/>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244B43-36B9-41DE-B0D2-3C6A12672381}" type="datetimeFigureOut">
              <a:rPr lang="en-US" smtClean="0"/>
              <a:pPr/>
              <a:t>17-Jan-17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26D1A-2573-488E-80D3-F53AADB5DD1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44B43-36B9-41DE-B0D2-3C6A12672381}" type="datetimeFigureOut">
              <a:rPr lang="en-US" smtClean="0"/>
              <a:pPr/>
              <a:t>17-Jan-17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26D1A-2573-488E-80D3-F53AADB5DD1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44B43-36B9-41DE-B0D2-3C6A12672381}" type="datetimeFigureOut">
              <a:rPr lang="en-US" smtClean="0"/>
              <a:pPr/>
              <a:t>17-Jan-17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26D1A-2573-488E-80D3-F53AADB5DD1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244B43-36B9-41DE-B0D2-3C6A12672381}" type="datetimeFigureOut">
              <a:rPr lang="en-US" smtClean="0"/>
              <a:pPr/>
              <a:t>17-Jan-17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26D1A-2573-488E-80D3-F53AADB5DD1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244B43-36B9-41DE-B0D2-3C6A12672381}" type="datetimeFigureOut">
              <a:rPr lang="en-US" smtClean="0"/>
              <a:pPr/>
              <a:t>17-Jan-17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326D1A-2573-488E-80D3-F53AADB5DD1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244B43-36B9-41DE-B0D2-3C6A12672381}" type="datetimeFigureOut">
              <a:rPr lang="en-US" smtClean="0"/>
              <a:pPr/>
              <a:t>17-Jan-17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326D1A-2573-488E-80D3-F53AADB5DD1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244B43-36B9-41DE-B0D2-3C6A12672381}" type="datetimeFigureOut">
              <a:rPr lang="en-US" smtClean="0"/>
              <a:pPr/>
              <a:t>17-Jan-17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326D1A-2573-488E-80D3-F53AADB5DD1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244B43-36B9-41DE-B0D2-3C6A12672381}" type="datetimeFigureOut">
              <a:rPr lang="en-US" smtClean="0"/>
              <a:pPr/>
              <a:t>17-Jan-17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326D1A-2573-488E-80D3-F53AADB5DD1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244B43-36B9-41DE-B0D2-3C6A12672381}" type="datetimeFigureOut">
              <a:rPr lang="en-US" smtClean="0"/>
              <a:pPr/>
              <a:t>17-Jan-17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326D1A-2573-488E-80D3-F53AADB5DD1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44B43-36B9-41DE-B0D2-3C6A12672381}" type="datetimeFigureOut">
              <a:rPr lang="en-US" smtClean="0"/>
              <a:pPr/>
              <a:t>17-Jan-17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326D1A-2573-488E-80D3-F53AADB5DD1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244B43-36B9-41DE-B0D2-3C6A12672381}" type="datetimeFigureOut">
              <a:rPr lang="en-US" smtClean="0"/>
              <a:pPr/>
              <a:t>17-Jan-17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326D1A-2573-488E-80D3-F53AADB5DD1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44B43-36B9-41DE-B0D2-3C6A12672381}" type="datetimeFigureOut">
              <a:rPr lang="en-US" smtClean="0"/>
              <a:pPr/>
              <a:t>17-Jan-17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26D1A-2573-488E-80D3-F53AADB5DD1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2079625"/>
          </a:xfrm>
        </p:spPr>
        <p:txBody>
          <a:bodyPr/>
          <a:lstStyle/>
          <a:p>
            <a:r>
              <a:rPr lang="en-US" b="1" i="1" u="sng" dirty="0" smtClean="0">
                <a:solidFill>
                  <a:srgbClr val="C00000"/>
                </a:solidFill>
              </a:rPr>
              <a:t>Diagnostic Modality of breast Lump by radiology</a:t>
            </a:r>
            <a:endParaRPr lang="en-US" dirty="0">
              <a:solidFill>
                <a:srgbClr val="C00000"/>
              </a:solidFill>
            </a:endParaRPr>
          </a:p>
        </p:txBody>
      </p:sp>
      <p:sp>
        <p:nvSpPr>
          <p:cNvPr id="3" name="Subtitle 2"/>
          <p:cNvSpPr>
            <a:spLocks noGrp="1"/>
          </p:cNvSpPr>
          <p:nvPr>
            <p:ph type="subTitle" idx="1"/>
          </p:nvPr>
        </p:nvSpPr>
        <p:spPr>
          <a:xfrm>
            <a:off x="0" y="2590800"/>
            <a:ext cx="9144000" cy="4038600"/>
          </a:xfrm>
        </p:spPr>
        <p:txBody>
          <a:bodyPr>
            <a:normAutofit/>
          </a:bodyPr>
          <a:lstStyle/>
          <a:p>
            <a:r>
              <a:rPr lang="en-US" dirty="0" smtClean="0">
                <a:solidFill>
                  <a:schemeClr val="tx1"/>
                </a:solidFill>
              </a:rPr>
              <a:t>BY</a:t>
            </a:r>
          </a:p>
          <a:p>
            <a:pPr algn="l"/>
            <a:r>
              <a:rPr lang="en-US" sz="4200" b="1" dirty="0" err="1" smtClean="0">
                <a:solidFill>
                  <a:schemeClr val="tx1"/>
                </a:solidFill>
                <a:latin typeface="Monotype Corsiva" pitchFamily="66" charset="0"/>
              </a:rPr>
              <a:t>Col.Dr.Marwan</a:t>
            </a:r>
            <a:r>
              <a:rPr lang="en-US" sz="4200" b="1" dirty="0" smtClean="0">
                <a:solidFill>
                  <a:schemeClr val="tx1"/>
                </a:solidFill>
                <a:latin typeface="Monotype Corsiva" pitchFamily="66" charset="0"/>
              </a:rPr>
              <a:t> Almarwani, M.D  </a:t>
            </a:r>
            <a:r>
              <a:rPr lang="en-US" b="1" dirty="0" smtClean="0">
                <a:solidFill>
                  <a:schemeClr val="tx1"/>
                </a:solidFill>
                <a:latin typeface="Monotype Corsiva" pitchFamily="66" charset="0"/>
              </a:rPr>
              <a:t>SSC- Rad</a:t>
            </a:r>
          </a:p>
          <a:p>
            <a:pPr algn="l"/>
            <a:r>
              <a:rPr lang="en-US" sz="2600" b="1" dirty="0" smtClean="0">
                <a:solidFill>
                  <a:srgbClr val="002060"/>
                </a:solidFill>
                <a:latin typeface="Book Antiqua" pitchFamily="18" charset="0"/>
              </a:rPr>
              <a:t>King Fahad Armed Forces Hospital-Jeddah</a:t>
            </a:r>
          </a:p>
          <a:p>
            <a:pPr algn="l"/>
            <a:r>
              <a:rPr lang="en-US" sz="2600" b="1" dirty="0" smtClean="0">
                <a:solidFill>
                  <a:srgbClr val="002060"/>
                </a:solidFill>
                <a:latin typeface="Book Antiqua" pitchFamily="18" charset="0"/>
              </a:rPr>
              <a:t>Body MRI, Breast &amp; Interventional Consultant Radiologist</a:t>
            </a:r>
          </a:p>
          <a:p>
            <a:pPr algn="l"/>
            <a:r>
              <a:rPr lang="en-US" sz="2600" b="1" dirty="0" smtClean="0">
                <a:solidFill>
                  <a:srgbClr val="002060"/>
                </a:solidFill>
                <a:latin typeface="Book Antiqua" pitchFamily="18" charset="0"/>
              </a:rPr>
              <a:t>McGill University Fellowship</a:t>
            </a:r>
          </a:p>
          <a:p>
            <a:pPr algn="l"/>
            <a:r>
              <a:rPr lang="en-US" sz="2600" b="1" dirty="0" smtClean="0">
                <a:solidFill>
                  <a:srgbClr val="002060"/>
                </a:solidFill>
                <a:latin typeface="Book Antiqua" pitchFamily="18" charset="0"/>
              </a:rPr>
              <a:t>Montreal-Canada</a:t>
            </a:r>
            <a:endParaRPr lang="en-US" sz="2600" b="1" dirty="0">
              <a:solidFill>
                <a:srgbClr val="002060"/>
              </a:solidFill>
              <a:latin typeface="Book Antiqua" pitchFamily="18" charset="0"/>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4953000"/>
            <a:ext cx="8229600" cy="1371600"/>
          </a:xfrm>
        </p:spPr>
        <p:txBody>
          <a:bodyPr>
            <a:noAutofit/>
          </a:bodyPr>
          <a:lstStyle/>
          <a:p>
            <a:pPr lvl="0" algn="l"/>
            <a:r>
              <a:rPr lang="en-US" sz="2000" dirty="0" smtClean="0"/>
              <a:t>Left </a:t>
            </a:r>
            <a:r>
              <a:rPr lang="en-US" sz="2000" dirty="0" err="1" smtClean="0"/>
              <a:t>craniocaudal</a:t>
            </a:r>
            <a:r>
              <a:rPr lang="en-US" sz="2000" dirty="0" smtClean="0"/>
              <a:t> FFDM image shows </a:t>
            </a:r>
            <a:r>
              <a:rPr lang="en-US" sz="2000" b="1" dirty="0" smtClean="0">
                <a:solidFill>
                  <a:srgbClr val="C00000"/>
                </a:solidFill>
              </a:rPr>
              <a:t>irregular mass with indistinct margins </a:t>
            </a:r>
            <a:r>
              <a:rPr lang="en-US" sz="2000" dirty="0" smtClean="0"/>
              <a:t>in the left central breast.</a:t>
            </a:r>
            <a:br>
              <a:rPr lang="en-US" sz="2000" dirty="0" smtClean="0"/>
            </a:br>
            <a:r>
              <a:rPr lang="en-US" sz="2000" dirty="0" smtClean="0"/>
              <a:t>Left </a:t>
            </a:r>
            <a:r>
              <a:rPr lang="en-US" sz="2000" dirty="0" err="1" smtClean="0"/>
              <a:t>craniocaudal</a:t>
            </a:r>
            <a:r>
              <a:rPr lang="en-US" sz="2000" dirty="0" smtClean="0"/>
              <a:t> </a:t>
            </a:r>
            <a:r>
              <a:rPr lang="en-US" sz="2000" dirty="0" smtClean="0"/>
              <a:t>DBT image shows </a:t>
            </a:r>
            <a:r>
              <a:rPr lang="en-US" sz="2000" b="1" dirty="0" smtClean="0">
                <a:solidFill>
                  <a:srgbClr val="C00000"/>
                </a:solidFill>
              </a:rPr>
              <a:t>irregular </a:t>
            </a:r>
            <a:r>
              <a:rPr lang="en-US" sz="2000" b="1" dirty="0" err="1" smtClean="0">
                <a:solidFill>
                  <a:srgbClr val="C00000"/>
                </a:solidFill>
              </a:rPr>
              <a:t>spiculated</a:t>
            </a:r>
            <a:r>
              <a:rPr lang="en-US" sz="2000" b="1" dirty="0" smtClean="0">
                <a:solidFill>
                  <a:srgbClr val="C00000"/>
                </a:solidFill>
              </a:rPr>
              <a:t> mass </a:t>
            </a:r>
            <a:r>
              <a:rPr lang="en-US" sz="2000" dirty="0" smtClean="0"/>
              <a:t>with distortion more visible because of the removal of overlapping tissue at DBT</a:t>
            </a:r>
            <a:r>
              <a:rPr lang="en-US" sz="2000" dirty="0" smtClean="0"/>
              <a:t>.</a:t>
            </a:r>
            <a:br>
              <a:rPr lang="en-US" sz="2000" dirty="0" smtClean="0"/>
            </a:br>
            <a:r>
              <a:rPr lang="en-US" sz="2000" dirty="0" smtClean="0"/>
              <a:t> </a:t>
            </a:r>
            <a:r>
              <a:rPr lang="en-US" sz="2000" dirty="0" smtClean="0"/>
              <a:t>Biopsy demonstrated </a:t>
            </a:r>
            <a:r>
              <a:rPr lang="en-US" sz="2000" dirty="0" smtClean="0"/>
              <a:t>invasive carcinoma</a:t>
            </a:r>
            <a:endParaRPr lang="en-US" sz="2000" dirty="0"/>
          </a:p>
        </p:txBody>
      </p:sp>
      <p:pic>
        <p:nvPicPr>
          <p:cNvPr id="4" name="Content Placeholder 3"/>
          <p:cNvPicPr>
            <a:picLocks noGrp="1"/>
          </p:cNvPicPr>
          <p:nvPr>
            <p:ph idx="1"/>
          </p:nvPr>
        </p:nvPicPr>
        <p:blipFill>
          <a:blip r:embed="rId3" cstate="print"/>
          <a:srcRect b="5690"/>
          <a:stretch>
            <a:fillRect/>
          </a:stretch>
        </p:blipFill>
        <p:spPr bwMode="auto">
          <a:xfrm>
            <a:off x="2286000" y="304800"/>
            <a:ext cx="4579507" cy="426843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i="1" u="sng" dirty="0" err="1" smtClean="0">
                <a:solidFill>
                  <a:srgbClr val="C00000"/>
                </a:solidFill>
                <a:latin typeface="Andalus" pitchFamily="18" charset="-78"/>
                <a:cs typeface="Andalus" pitchFamily="18" charset="-78"/>
              </a:rPr>
              <a:t>Ultrasonography</a:t>
            </a:r>
            <a:endParaRPr lang="en-US" b="1" i="1" u="sng" dirty="0">
              <a:solidFill>
                <a:srgbClr val="C00000"/>
              </a:solidFill>
              <a:latin typeface="Andalus" pitchFamily="18" charset="-78"/>
              <a:cs typeface="Andalus" pitchFamily="18" charset="-78"/>
            </a:endParaRPr>
          </a:p>
        </p:txBody>
      </p:sp>
      <p:sp>
        <p:nvSpPr>
          <p:cNvPr id="4" name="Title 1"/>
          <p:cNvSpPr>
            <a:spLocks noGrp="1"/>
          </p:cNvSpPr>
          <p:nvPr>
            <p:ph idx="1"/>
          </p:nvPr>
        </p:nvSpPr>
        <p:spPr>
          <a:xfrm>
            <a:off x="457200" y="1295400"/>
            <a:ext cx="8229600" cy="4830763"/>
          </a:xfrm>
        </p:spPr>
        <p:txBody>
          <a:bodyPr>
            <a:normAutofit fontScale="85000" lnSpcReduction="20000"/>
          </a:bodyPr>
          <a:lstStyle/>
          <a:p>
            <a:pPr lvl="0">
              <a:buNone/>
            </a:pPr>
            <a:endParaRPr lang="en-US" dirty="0" smtClean="0"/>
          </a:p>
          <a:p>
            <a:r>
              <a:rPr lang="en-US" dirty="0" smtClean="0"/>
              <a:t>Generally </a:t>
            </a:r>
            <a:r>
              <a:rPr lang="en-US" dirty="0" smtClean="0"/>
              <a:t>used to assist the clinical examination of a suspicious lesion detected on mammography or physical </a:t>
            </a:r>
            <a:r>
              <a:rPr lang="en-US" dirty="0" smtClean="0"/>
              <a:t>examination.</a:t>
            </a:r>
          </a:p>
          <a:p>
            <a:r>
              <a:rPr lang="en-US" dirty="0" smtClean="0"/>
              <a:t>M</a:t>
            </a:r>
            <a:r>
              <a:rPr lang="en-US" dirty="0" smtClean="0"/>
              <a:t>ore </a:t>
            </a:r>
            <a:r>
              <a:rPr lang="en-US" dirty="0" smtClean="0"/>
              <a:t>sensitive than mammography to detect cancer in dense breast and younger women, </a:t>
            </a:r>
          </a:p>
          <a:p>
            <a:r>
              <a:rPr lang="en-US" dirty="0" smtClean="0"/>
              <a:t>Heterogeneous dense breast (sensitivity): </a:t>
            </a:r>
            <a:r>
              <a:rPr lang="en-US" dirty="0" smtClean="0"/>
              <a:t>                Mammography </a:t>
            </a:r>
            <a:r>
              <a:rPr lang="en-US" b="1" dirty="0" smtClean="0">
                <a:solidFill>
                  <a:srgbClr val="FF0000"/>
                </a:solidFill>
              </a:rPr>
              <a:t>24%</a:t>
            </a:r>
          </a:p>
          <a:p>
            <a:pPr>
              <a:buNone/>
            </a:pPr>
            <a:r>
              <a:rPr lang="en-US" dirty="0" smtClean="0"/>
              <a:t>     Ultrasound </a:t>
            </a:r>
            <a:r>
              <a:rPr lang="en-US" b="1" dirty="0" smtClean="0">
                <a:solidFill>
                  <a:srgbClr val="FF0000"/>
                </a:solidFill>
              </a:rPr>
              <a:t>60%</a:t>
            </a:r>
          </a:p>
          <a:p>
            <a:r>
              <a:rPr lang="en-US" dirty="0" smtClean="0"/>
              <a:t> But it is limited by a number of factors, most notably:  </a:t>
            </a:r>
            <a:r>
              <a:rPr lang="en-US" dirty="0" smtClean="0"/>
              <a:t> </a:t>
            </a:r>
          </a:p>
          <a:p>
            <a:pPr>
              <a:buNone/>
            </a:pPr>
            <a:r>
              <a:rPr lang="en-US" dirty="0" smtClean="0">
                <a:solidFill>
                  <a:srgbClr val="FF0000"/>
                </a:solidFill>
              </a:rPr>
              <a:t>                           </a:t>
            </a:r>
            <a:r>
              <a:rPr lang="en-US" dirty="0" smtClean="0"/>
              <a:t>1-failure to detect </a:t>
            </a:r>
            <a:r>
              <a:rPr lang="en-US" dirty="0" err="1" smtClean="0"/>
              <a:t>microcalcifications</a:t>
            </a:r>
            <a:r>
              <a:rPr lang="en-US" dirty="0" smtClean="0"/>
              <a:t> </a:t>
            </a:r>
          </a:p>
          <a:p>
            <a:pPr>
              <a:buNone/>
            </a:pPr>
            <a:r>
              <a:rPr lang="en-US" dirty="0" smtClean="0"/>
              <a:t>                           2- </a:t>
            </a:r>
            <a:r>
              <a:rPr lang="en-US" dirty="0" smtClean="0"/>
              <a:t>poor specificity (</a:t>
            </a:r>
            <a:r>
              <a:rPr lang="en-US" b="1" dirty="0" smtClean="0">
                <a:solidFill>
                  <a:srgbClr val="C00000"/>
                </a:solidFill>
              </a:rPr>
              <a:t>34%</a:t>
            </a:r>
            <a:r>
              <a:rPr lang="en-US" dirty="0" smtClean="0"/>
              <a:t>).</a:t>
            </a:r>
          </a:p>
          <a:p>
            <a:endParaRPr lang="en-US"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i="1" u="sng" dirty="0" err="1" smtClean="0">
                <a:solidFill>
                  <a:srgbClr val="C00000"/>
                </a:solidFill>
              </a:rPr>
              <a:t>Elastography</a:t>
            </a:r>
            <a:endParaRPr lang="en-US" b="1" i="1" u="sng" dirty="0">
              <a:solidFill>
                <a:srgbClr val="C00000"/>
              </a:solidFill>
            </a:endParaRPr>
          </a:p>
        </p:txBody>
      </p:sp>
      <p:sp>
        <p:nvSpPr>
          <p:cNvPr id="7" name="Content Placeholder 6"/>
          <p:cNvSpPr>
            <a:spLocks noGrp="1"/>
          </p:cNvSpPr>
          <p:nvPr>
            <p:ph idx="1"/>
          </p:nvPr>
        </p:nvSpPr>
        <p:spPr/>
        <p:txBody>
          <a:bodyPr/>
          <a:lstStyle/>
          <a:p>
            <a:r>
              <a:rPr lang="en-US" dirty="0" smtClean="0"/>
              <a:t>Shear wave and </a:t>
            </a:r>
            <a:r>
              <a:rPr lang="en-US" dirty="0" smtClean="0"/>
              <a:t>strain. </a:t>
            </a:r>
          </a:p>
          <a:p>
            <a:r>
              <a:rPr lang="en-US" dirty="0" smtClean="0"/>
              <a:t>M</a:t>
            </a:r>
            <a:r>
              <a:rPr lang="en-US" dirty="0" smtClean="0"/>
              <a:t>easure </a:t>
            </a:r>
            <a:r>
              <a:rPr lang="en-US" dirty="0" smtClean="0"/>
              <a:t>the tissue </a:t>
            </a:r>
            <a:r>
              <a:rPr lang="en-US" dirty="0" smtClean="0"/>
              <a:t>stiffness.</a:t>
            </a:r>
            <a:endParaRPr lang="en-US" dirty="0" smtClean="0"/>
          </a:p>
          <a:p>
            <a:r>
              <a:rPr lang="en-US" dirty="0" smtClean="0"/>
              <a:t> Breast cancer is stiffer than benign </a:t>
            </a:r>
            <a:r>
              <a:rPr lang="en-US" dirty="0" smtClean="0"/>
              <a:t>lesion.</a:t>
            </a:r>
            <a:endParaRPr lang="en-US" dirty="0" smtClean="0"/>
          </a:p>
          <a:p>
            <a:r>
              <a:rPr lang="en-US" dirty="0" smtClean="0"/>
              <a:t>Decrease number of biopsy, improve specificity and accuracy up to 80-90%</a:t>
            </a:r>
          </a:p>
          <a:p>
            <a:r>
              <a:rPr lang="en-US" dirty="0" smtClean="0"/>
              <a:t> </a:t>
            </a:r>
            <a:r>
              <a:rPr lang="en-US" dirty="0" smtClean="0"/>
              <a:t>Shear wave </a:t>
            </a:r>
            <a:r>
              <a:rPr lang="en-US" dirty="0" smtClean="0"/>
              <a:t>velocity  cut-off of 3 m/s</a:t>
            </a:r>
          </a:p>
          <a:p>
            <a:endParaRPr lang="en-US" dirty="0"/>
          </a:p>
        </p:txBody>
      </p:sp>
    </p:spTree>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sz="4000" b="1" dirty="0" smtClean="0">
                <a:solidFill>
                  <a:srgbClr val="C00000"/>
                </a:solidFill>
                <a:latin typeface="Andalus" pitchFamily="18" charset="-78"/>
                <a:cs typeface="Andalus" pitchFamily="18" charset="-78"/>
              </a:rPr>
              <a:t>32y.o woman (triple </a:t>
            </a:r>
            <a:r>
              <a:rPr lang="en-US" sz="4000" b="1" dirty="0" smtClean="0">
                <a:solidFill>
                  <a:srgbClr val="C00000"/>
                </a:solidFill>
                <a:latin typeface="Andalus" pitchFamily="18" charset="-78"/>
                <a:cs typeface="Andalus" pitchFamily="18" charset="-78"/>
              </a:rPr>
              <a:t>negative </a:t>
            </a:r>
            <a:r>
              <a:rPr lang="en-US" sz="4000" b="1" dirty="0" smtClean="0">
                <a:solidFill>
                  <a:srgbClr val="C00000"/>
                </a:solidFill>
                <a:latin typeface="Andalus" pitchFamily="18" charset="-78"/>
                <a:cs typeface="Andalus" pitchFamily="18" charset="-78"/>
              </a:rPr>
              <a:t>IDC)</a:t>
            </a:r>
            <a:r>
              <a:rPr lang="en-US" dirty="0" smtClean="0"/>
              <a:t/>
            </a:r>
            <a:br>
              <a:rPr lang="en-US" dirty="0" smtClean="0"/>
            </a:br>
            <a:endParaRPr lang="en-US" dirty="0"/>
          </a:p>
        </p:txBody>
      </p:sp>
      <p:pic>
        <p:nvPicPr>
          <p:cNvPr id="14" name="Content Placeholder 13"/>
          <p:cNvPicPr>
            <a:picLocks noGrp="1"/>
          </p:cNvPicPr>
          <p:nvPr>
            <p:ph sz="half" idx="1"/>
          </p:nvPr>
        </p:nvPicPr>
        <p:blipFill>
          <a:blip r:embed="rId3" cstate="print"/>
          <a:srcRect t="10731" b="10731"/>
          <a:stretch>
            <a:fillRect/>
          </a:stretch>
        </p:blipFill>
        <p:spPr bwMode="auto">
          <a:xfrm>
            <a:off x="0" y="1440356"/>
            <a:ext cx="4114800" cy="3588844"/>
          </a:xfrm>
          <a:prstGeom prst="rect">
            <a:avLst/>
          </a:prstGeom>
          <a:noFill/>
          <a:ln w="9525">
            <a:noFill/>
            <a:miter lim="800000"/>
            <a:headEnd/>
            <a:tailEnd/>
          </a:ln>
        </p:spPr>
      </p:pic>
      <p:pic>
        <p:nvPicPr>
          <p:cNvPr id="15" name="Content Placeholder 14"/>
          <p:cNvPicPr>
            <a:picLocks noGrp="1"/>
          </p:cNvPicPr>
          <p:nvPr>
            <p:ph sz="half" idx="2"/>
          </p:nvPr>
        </p:nvPicPr>
        <p:blipFill>
          <a:blip r:embed="rId4" cstate="print"/>
          <a:srcRect t="10731"/>
          <a:stretch>
            <a:fillRect/>
          </a:stretch>
        </p:blipFill>
        <p:spPr bwMode="auto">
          <a:xfrm>
            <a:off x="4114800" y="1447800"/>
            <a:ext cx="5029200" cy="3581400"/>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09600" y="381000"/>
            <a:ext cx="8229600" cy="1143000"/>
          </a:xfrm>
        </p:spPr>
        <p:txBody>
          <a:bodyPr>
            <a:normAutofit fontScale="90000"/>
          </a:bodyPr>
          <a:lstStyle/>
          <a:p>
            <a:r>
              <a:rPr lang="en-US" sz="3600" b="1" i="1" dirty="0" err="1" smtClean="0">
                <a:solidFill>
                  <a:srgbClr val="C00000"/>
                </a:solidFill>
                <a:latin typeface="Arial Narrow" pitchFamily="34" charset="0"/>
              </a:rPr>
              <a:t>Micropure</a:t>
            </a:r>
            <a:r>
              <a:rPr lang="en-US" sz="3600" b="1" i="1" dirty="0" smtClean="0">
                <a:solidFill>
                  <a:srgbClr val="C00000"/>
                </a:solidFill>
                <a:latin typeface="Arial Narrow" pitchFamily="34" charset="0"/>
              </a:rPr>
              <a:t> software option: to detect </a:t>
            </a:r>
            <a:r>
              <a:rPr lang="en-US" sz="3600" b="1" i="1" dirty="0" err="1" smtClean="0">
                <a:solidFill>
                  <a:srgbClr val="C00000"/>
                </a:solidFill>
                <a:latin typeface="Arial Narrow" pitchFamily="34" charset="0"/>
              </a:rPr>
              <a:t>microcalcifications</a:t>
            </a:r>
            <a:r>
              <a:rPr lang="en-US" dirty="0" smtClean="0">
                <a:latin typeface="Arial Narrow" pitchFamily="34" charset="0"/>
              </a:rPr>
              <a:t/>
            </a:r>
            <a:br>
              <a:rPr lang="en-US" dirty="0" smtClean="0">
                <a:latin typeface="Arial Narrow" pitchFamily="34" charset="0"/>
              </a:rPr>
            </a:br>
            <a:endParaRPr lang="en-US" dirty="0">
              <a:latin typeface="Arial Narrow" pitchFamily="34" charset="0"/>
            </a:endParaRPr>
          </a:p>
        </p:txBody>
      </p:sp>
      <p:sp>
        <p:nvSpPr>
          <p:cNvPr id="8" name="Content Placeholder 7"/>
          <p:cNvSpPr>
            <a:spLocks noGrp="1"/>
          </p:cNvSpPr>
          <p:nvPr>
            <p:ph idx="1"/>
          </p:nvPr>
        </p:nvSpPr>
        <p:spPr>
          <a:xfrm>
            <a:off x="457200" y="1371600"/>
            <a:ext cx="8229600" cy="4754563"/>
          </a:xfrm>
        </p:spPr>
        <p:txBody>
          <a:bodyPr/>
          <a:lstStyle/>
          <a:p>
            <a:pPr algn="ctr"/>
            <a:r>
              <a:rPr lang="en-US" sz="2000" b="1" dirty="0" smtClean="0"/>
              <a:t>52y.o cluster of Micro calcifications around 9 o’clock</a:t>
            </a:r>
          </a:p>
          <a:p>
            <a:endParaRPr lang="en-US" dirty="0"/>
          </a:p>
        </p:txBody>
      </p:sp>
      <p:pic>
        <p:nvPicPr>
          <p:cNvPr id="9" name="Picture 8"/>
          <p:cNvPicPr/>
          <p:nvPr/>
        </p:nvPicPr>
        <p:blipFill>
          <a:blip r:embed="rId3" cstate="print"/>
          <a:srcRect/>
          <a:stretch>
            <a:fillRect/>
          </a:stretch>
        </p:blipFill>
        <p:spPr bwMode="auto">
          <a:xfrm>
            <a:off x="152400" y="1981200"/>
            <a:ext cx="4114800" cy="4419600"/>
          </a:xfrm>
          <a:prstGeom prst="rect">
            <a:avLst/>
          </a:prstGeom>
          <a:noFill/>
          <a:ln w="9525">
            <a:noFill/>
            <a:miter lim="800000"/>
            <a:headEnd/>
            <a:tailEnd/>
          </a:ln>
        </p:spPr>
      </p:pic>
      <p:pic>
        <p:nvPicPr>
          <p:cNvPr id="10" name="Picture 9"/>
          <p:cNvPicPr/>
          <p:nvPr/>
        </p:nvPicPr>
        <p:blipFill>
          <a:blip r:embed="rId4" cstate="print"/>
          <a:srcRect/>
          <a:stretch>
            <a:fillRect/>
          </a:stretch>
        </p:blipFill>
        <p:spPr bwMode="auto">
          <a:xfrm>
            <a:off x="4419600" y="2362200"/>
            <a:ext cx="4495800" cy="3733800"/>
          </a:xfrm>
          <a:prstGeom prst="rect">
            <a:avLst/>
          </a:prstGeom>
          <a:noFill/>
          <a:ln w="9525">
            <a:noFill/>
            <a:miter lim="800000"/>
            <a:headEnd/>
            <a:tailEnd/>
          </a:ln>
        </p:spPr>
      </p:pic>
    </p:spTree>
  </p:cSld>
  <p:clrMapOvr>
    <a:masterClrMapping/>
  </p:clrMapOvr>
  <p:transition spd="med">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304800" y="5181600"/>
            <a:ext cx="8229600" cy="715962"/>
          </a:xfrm>
        </p:spPr>
        <p:txBody>
          <a:bodyPr>
            <a:normAutofit fontScale="90000"/>
          </a:bodyPr>
          <a:lstStyle/>
          <a:p>
            <a:r>
              <a:rPr lang="en-US" sz="3600" b="1" dirty="0" smtClean="0">
                <a:solidFill>
                  <a:srgbClr val="C00000"/>
                </a:solidFill>
                <a:latin typeface="Arial Narrow" pitchFamily="34" charset="0"/>
              </a:rPr>
              <a:t>US guided biopsy(</a:t>
            </a:r>
            <a:r>
              <a:rPr lang="en-US" sz="3600" b="1" dirty="0" err="1" smtClean="0">
                <a:solidFill>
                  <a:srgbClr val="C00000"/>
                </a:solidFill>
                <a:latin typeface="Arial Narrow" pitchFamily="34" charset="0"/>
              </a:rPr>
              <a:t>micropure</a:t>
            </a:r>
            <a:r>
              <a:rPr lang="en-US" sz="3600" b="1" dirty="0" smtClean="0">
                <a:solidFill>
                  <a:srgbClr val="C00000"/>
                </a:solidFill>
                <a:latin typeface="Arial Narrow" pitchFamily="34" charset="0"/>
              </a:rPr>
              <a:t>) =ADH</a:t>
            </a:r>
            <a:r>
              <a:rPr lang="en-US" dirty="0" smtClean="0"/>
              <a:t/>
            </a:r>
            <a:br>
              <a:rPr lang="en-US" dirty="0" smtClean="0"/>
            </a:br>
            <a:endParaRPr lang="en-US" dirty="0"/>
          </a:p>
        </p:txBody>
      </p:sp>
      <p:pic>
        <p:nvPicPr>
          <p:cNvPr id="13" name="Content Placeholder 12"/>
          <p:cNvPicPr>
            <a:picLocks noGrp="1"/>
          </p:cNvPicPr>
          <p:nvPr>
            <p:ph sz="half" idx="2"/>
          </p:nvPr>
        </p:nvPicPr>
        <p:blipFill>
          <a:blip r:embed="rId3" cstate="print"/>
          <a:srcRect t="26441" b="21153"/>
          <a:stretch>
            <a:fillRect/>
          </a:stretch>
        </p:blipFill>
        <p:spPr bwMode="auto">
          <a:xfrm>
            <a:off x="0" y="838200"/>
            <a:ext cx="4495800" cy="3657600"/>
          </a:xfrm>
          <a:prstGeom prst="rect">
            <a:avLst/>
          </a:prstGeom>
          <a:noFill/>
          <a:ln w="9525">
            <a:noFill/>
            <a:miter lim="800000"/>
            <a:headEnd/>
            <a:tailEnd/>
          </a:ln>
        </p:spPr>
      </p:pic>
      <p:pic>
        <p:nvPicPr>
          <p:cNvPr id="14" name="Content Placeholder 13"/>
          <p:cNvPicPr>
            <a:picLocks noGrp="1"/>
          </p:cNvPicPr>
          <p:nvPr>
            <p:ph sz="quarter" idx="4"/>
          </p:nvPr>
        </p:nvPicPr>
        <p:blipFill>
          <a:blip r:embed="rId4" cstate="print"/>
          <a:srcRect t="26505" b="21204"/>
          <a:stretch>
            <a:fillRect/>
          </a:stretch>
        </p:blipFill>
        <p:spPr bwMode="auto">
          <a:xfrm>
            <a:off x="4648200" y="838200"/>
            <a:ext cx="4495800" cy="365760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381000"/>
            <a:ext cx="8763000" cy="1143000"/>
          </a:xfrm>
        </p:spPr>
        <p:txBody>
          <a:bodyPr>
            <a:normAutofit fontScale="90000"/>
          </a:bodyPr>
          <a:lstStyle/>
          <a:p>
            <a:r>
              <a:rPr lang="en-US" sz="2800" b="1" dirty="0" smtClean="0">
                <a:solidFill>
                  <a:srgbClr val="C00000"/>
                </a:solidFill>
                <a:latin typeface="Arial Narrow" pitchFamily="34" charset="0"/>
              </a:rPr>
              <a:t>Stereotactic guided wire loc. Followed by </a:t>
            </a:r>
            <a:r>
              <a:rPr lang="en-US" sz="2800" b="1" dirty="0" smtClean="0">
                <a:solidFill>
                  <a:srgbClr val="C00000"/>
                </a:solidFill>
                <a:latin typeface="Arial Narrow" pitchFamily="34" charset="0"/>
              </a:rPr>
              <a:t>lumpectomy = DCIS </a:t>
            </a:r>
            <a:r>
              <a:rPr lang="en-US" sz="2800" b="1" dirty="0" smtClean="0">
                <a:solidFill>
                  <a:srgbClr val="C00000"/>
                </a:solidFill>
                <a:latin typeface="Arial Narrow" pitchFamily="34" charset="0"/>
              </a:rPr>
              <a:t>&amp; IDC</a:t>
            </a:r>
            <a:r>
              <a:rPr lang="en-US" sz="2800" b="1" dirty="0" smtClean="0"/>
              <a:t/>
            </a:r>
            <a:br>
              <a:rPr lang="en-US" sz="2800" b="1" dirty="0" smtClean="0"/>
            </a:br>
            <a:endParaRPr lang="en-US" sz="2800" b="1" u="sng" dirty="0">
              <a:solidFill>
                <a:srgbClr val="C00000"/>
              </a:solidFill>
              <a:latin typeface="Bookman Old Style" pitchFamily="18" charset="0"/>
            </a:endParaRPr>
          </a:p>
        </p:txBody>
      </p:sp>
      <p:sp>
        <p:nvSpPr>
          <p:cNvPr id="6" name="Subtitle 5"/>
          <p:cNvSpPr>
            <a:spLocks noGrp="1"/>
          </p:cNvSpPr>
          <p:nvPr>
            <p:ph type="subTitle" idx="1"/>
          </p:nvPr>
        </p:nvSpPr>
        <p:spPr>
          <a:xfrm>
            <a:off x="457200" y="1219200"/>
            <a:ext cx="8153400" cy="5257800"/>
          </a:xfrm>
        </p:spPr>
        <p:txBody>
          <a:bodyPr>
            <a:normAutofit/>
          </a:bodyPr>
          <a:lstStyle/>
          <a:p>
            <a:pPr marL="514350" lvl="0" indent="-514350" algn="l">
              <a:buAutoNum type="arabicPeriod" startAt="2"/>
            </a:pPr>
            <a:endParaRPr lang="en-US" sz="2400" dirty="0" smtClean="0">
              <a:solidFill>
                <a:schemeClr val="tx1"/>
              </a:solidFill>
            </a:endParaRPr>
          </a:p>
          <a:p>
            <a:pPr marL="514350" indent="-514350" algn="l">
              <a:buFont typeface="+mj-lt"/>
              <a:buAutoNum type="arabicPeriod"/>
            </a:pPr>
            <a:endParaRPr lang="en-US" sz="2400" dirty="0">
              <a:solidFill>
                <a:schemeClr val="tx1"/>
              </a:solidFill>
            </a:endParaRPr>
          </a:p>
        </p:txBody>
      </p:sp>
      <p:pic>
        <p:nvPicPr>
          <p:cNvPr id="4" name="Picture 3"/>
          <p:cNvPicPr/>
          <p:nvPr/>
        </p:nvPicPr>
        <p:blipFill>
          <a:blip r:embed="rId3" cstate="print"/>
          <a:srcRect/>
          <a:stretch>
            <a:fillRect/>
          </a:stretch>
        </p:blipFill>
        <p:spPr bwMode="auto">
          <a:xfrm>
            <a:off x="1219200" y="1219200"/>
            <a:ext cx="6324600" cy="5257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229600" cy="1066800"/>
          </a:xfrm>
        </p:spPr>
        <p:txBody>
          <a:bodyPr>
            <a:normAutofit fontScale="90000"/>
          </a:bodyPr>
          <a:lstStyle/>
          <a:p>
            <a:r>
              <a:rPr lang="en-US" sz="3600" b="1" i="1" u="sng" dirty="0" smtClean="0">
                <a:solidFill>
                  <a:srgbClr val="C00000"/>
                </a:solidFill>
              </a:rPr>
              <a:t>Ultrasound</a:t>
            </a:r>
            <a:br>
              <a:rPr lang="en-US" sz="3600" b="1" i="1" u="sng" dirty="0" smtClean="0">
                <a:solidFill>
                  <a:srgbClr val="C00000"/>
                </a:solidFill>
              </a:rPr>
            </a:br>
            <a:r>
              <a:rPr lang="en-US" sz="3600" b="1" i="1" u="sng" dirty="0" err="1" smtClean="0">
                <a:solidFill>
                  <a:srgbClr val="C00000"/>
                </a:solidFill>
              </a:rPr>
              <a:t>Beaware</a:t>
            </a:r>
            <a:r>
              <a:rPr lang="en-US" sz="3600" b="1" i="1" u="sng" dirty="0" smtClean="0">
                <a:solidFill>
                  <a:srgbClr val="C00000"/>
                </a:solidFill>
              </a:rPr>
              <a:t> </a:t>
            </a:r>
            <a:r>
              <a:rPr lang="en-US" sz="3600" b="1" i="1" u="sng" dirty="0" smtClean="0">
                <a:solidFill>
                  <a:srgbClr val="C00000"/>
                </a:solidFill>
              </a:rPr>
              <a:t>of: G</a:t>
            </a:r>
            <a:r>
              <a:rPr lang="en-US" sz="3600" b="1" i="1" u="sng" dirty="0" smtClean="0">
                <a:solidFill>
                  <a:srgbClr val="C00000"/>
                </a:solidFill>
              </a:rPr>
              <a:t>host </a:t>
            </a:r>
            <a:r>
              <a:rPr lang="en-US" sz="3600" b="1" i="1" u="sng" dirty="0" smtClean="0">
                <a:solidFill>
                  <a:srgbClr val="C00000"/>
                </a:solidFill>
              </a:rPr>
              <a:t>cancer</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514350" indent="-514350">
              <a:buNone/>
            </a:pPr>
            <a:r>
              <a:rPr lang="en-US" sz="2800" dirty="0" smtClean="0">
                <a:latin typeface="Arial Narrow" pitchFamily="34" charset="0"/>
              </a:rPr>
              <a:t>35y.o woman with right breast lump</a:t>
            </a:r>
          </a:p>
          <a:p>
            <a:pPr marL="514350" indent="-514350">
              <a:buNone/>
            </a:pPr>
            <a:endParaRPr lang="en-US" dirty="0" smtClean="0"/>
          </a:p>
          <a:p>
            <a:pPr marL="514350" lvl="0" indent="-514350">
              <a:buFont typeface="+mj-lt"/>
              <a:buAutoNum type="arabicPeriod"/>
            </a:pPr>
            <a:endParaRPr lang="en-US" dirty="0" smtClean="0"/>
          </a:p>
          <a:p>
            <a:pPr marL="514350" indent="-514350">
              <a:buFont typeface="+mj-lt"/>
              <a:buAutoNum type="arabicPeriod"/>
            </a:pPr>
            <a:endParaRPr lang="en-US" dirty="0" smtClean="0"/>
          </a:p>
          <a:p>
            <a:pPr marL="514350" lvl="0" indent="-514350">
              <a:buNone/>
            </a:pPr>
            <a:endParaRPr lang="en-US" dirty="0" smtClean="0"/>
          </a:p>
          <a:p>
            <a:pPr marL="514350" indent="-514350">
              <a:buFont typeface="+mj-lt"/>
              <a:buAutoNum type="arabicPeriod"/>
            </a:pPr>
            <a:endParaRPr lang="en-US" dirty="0"/>
          </a:p>
        </p:txBody>
      </p:sp>
      <p:pic>
        <p:nvPicPr>
          <p:cNvPr id="5" name="Picture 4"/>
          <p:cNvPicPr/>
          <p:nvPr/>
        </p:nvPicPr>
        <p:blipFill>
          <a:blip r:embed="rId3" cstate="print"/>
          <a:srcRect t="22412" b="19050"/>
          <a:stretch>
            <a:fillRect/>
          </a:stretch>
        </p:blipFill>
        <p:spPr bwMode="auto">
          <a:xfrm>
            <a:off x="0" y="2209800"/>
            <a:ext cx="4495800" cy="3276600"/>
          </a:xfrm>
          <a:prstGeom prst="rect">
            <a:avLst/>
          </a:prstGeom>
          <a:noFill/>
          <a:ln w="9525">
            <a:noFill/>
            <a:miter lim="800000"/>
            <a:headEnd/>
            <a:tailEnd/>
          </a:ln>
        </p:spPr>
      </p:pic>
      <p:pic>
        <p:nvPicPr>
          <p:cNvPr id="6" name="Picture 5"/>
          <p:cNvPicPr/>
          <p:nvPr/>
        </p:nvPicPr>
        <p:blipFill>
          <a:blip r:embed="rId4" cstate="print"/>
          <a:srcRect t="22412" b="17929"/>
          <a:stretch>
            <a:fillRect/>
          </a:stretch>
        </p:blipFill>
        <p:spPr bwMode="auto">
          <a:xfrm>
            <a:off x="4648200" y="2209800"/>
            <a:ext cx="4495800" cy="32766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143000"/>
          </a:xfrm>
        </p:spPr>
        <p:txBody>
          <a:bodyPr>
            <a:normAutofit fontScale="90000"/>
          </a:bodyPr>
          <a:lstStyle/>
          <a:p>
            <a:r>
              <a:rPr lang="en-US" sz="2800" b="1" dirty="0" smtClean="0">
                <a:solidFill>
                  <a:srgbClr val="C00000"/>
                </a:solidFill>
                <a:latin typeface="Arial Narrow" pitchFamily="34" charset="0"/>
              </a:rPr>
              <a:t/>
            </a:r>
            <a:br>
              <a:rPr lang="en-US" sz="2800" b="1" dirty="0" smtClean="0">
                <a:solidFill>
                  <a:srgbClr val="C00000"/>
                </a:solidFill>
                <a:latin typeface="Arial Narrow" pitchFamily="34" charset="0"/>
              </a:rPr>
            </a:br>
            <a:r>
              <a:rPr lang="en-US" sz="2800" b="1" dirty="0" smtClean="0">
                <a:solidFill>
                  <a:srgbClr val="C00000"/>
                </a:solidFill>
                <a:latin typeface="Arial Narrow" pitchFamily="34" charset="0"/>
              </a:rPr>
              <a:t>After </a:t>
            </a:r>
            <a:r>
              <a:rPr lang="en-US" sz="2800" b="1" dirty="0" smtClean="0">
                <a:solidFill>
                  <a:srgbClr val="C00000"/>
                </a:solidFill>
                <a:latin typeface="Arial Narrow" pitchFamily="34" charset="0"/>
              </a:rPr>
              <a:t>8 months</a:t>
            </a:r>
            <a:r>
              <a:rPr lang="en-US" sz="2800" dirty="0" smtClean="0"/>
              <a:t/>
            </a:r>
            <a:br>
              <a:rPr lang="en-US" sz="2800" dirty="0" smtClean="0"/>
            </a:br>
            <a:endParaRPr lang="en-US" sz="2800" dirty="0">
              <a:solidFill>
                <a:srgbClr val="C00000"/>
              </a:solidFill>
              <a:latin typeface="Bookman Old Style" pitchFamily="18" charset="0"/>
            </a:endParaRPr>
          </a:p>
        </p:txBody>
      </p:sp>
      <p:pic>
        <p:nvPicPr>
          <p:cNvPr id="4" name="Content Placeholder 3"/>
          <p:cNvPicPr>
            <a:picLocks noGrp="1"/>
          </p:cNvPicPr>
          <p:nvPr>
            <p:ph idx="1"/>
          </p:nvPr>
        </p:nvPicPr>
        <p:blipFill>
          <a:blip r:embed="rId3" cstate="print"/>
          <a:srcRect t="23532" b="17929"/>
          <a:stretch>
            <a:fillRect/>
          </a:stretch>
        </p:blipFill>
        <p:spPr bwMode="auto">
          <a:xfrm>
            <a:off x="152400" y="1828800"/>
            <a:ext cx="4405256" cy="3429000"/>
          </a:xfrm>
          <a:prstGeom prst="rect">
            <a:avLst/>
          </a:prstGeom>
          <a:noFill/>
          <a:ln w="9525">
            <a:noFill/>
            <a:miter lim="800000"/>
            <a:headEnd/>
            <a:tailEnd/>
          </a:ln>
        </p:spPr>
      </p:pic>
      <p:pic>
        <p:nvPicPr>
          <p:cNvPr id="5" name="Picture 4"/>
          <p:cNvPicPr/>
          <p:nvPr/>
        </p:nvPicPr>
        <p:blipFill>
          <a:blip r:embed="rId4" cstate="print"/>
          <a:srcRect t="23532" b="14568"/>
          <a:stretch>
            <a:fillRect/>
          </a:stretch>
        </p:blipFill>
        <p:spPr bwMode="auto">
          <a:xfrm>
            <a:off x="4648200" y="1828800"/>
            <a:ext cx="4343400" cy="338364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600" b="1" i="1" dirty="0" smtClean="0">
                <a:solidFill>
                  <a:srgbClr val="C00000"/>
                </a:solidFill>
              </a:rPr>
              <a:t>Ultrasound done by Radiologist over the clinical lump </a:t>
            </a:r>
            <a:endParaRPr lang="en-US" sz="3600" b="1" i="1" dirty="0">
              <a:solidFill>
                <a:srgbClr val="C00000"/>
              </a:solidFill>
            </a:endParaRPr>
          </a:p>
        </p:txBody>
      </p:sp>
      <p:pic>
        <p:nvPicPr>
          <p:cNvPr id="10" name="Content Placeholder 9"/>
          <p:cNvPicPr>
            <a:picLocks noGrp="1"/>
          </p:cNvPicPr>
          <p:nvPr>
            <p:ph sz="half" idx="2"/>
          </p:nvPr>
        </p:nvPicPr>
        <p:blipFill>
          <a:blip r:embed="rId3" cstate="print"/>
          <a:srcRect t="23532" b="17929"/>
          <a:stretch>
            <a:fillRect/>
          </a:stretch>
        </p:blipFill>
        <p:spPr bwMode="auto">
          <a:xfrm>
            <a:off x="152400" y="1981200"/>
            <a:ext cx="4495799" cy="3505200"/>
          </a:xfrm>
          <a:prstGeom prst="rect">
            <a:avLst/>
          </a:prstGeom>
          <a:noFill/>
          <a:ln w="9525">
            <a:noFill/>
            <a:miter lim="800000"/>
            <a:headEnd/>
            <a:tailEnd/>
          </a:ln>
        </p:spPr>
      </p:pic>
      <p:pic>
        <p:nvPicPr>
          <p:cNvPr id="11" name="Content Placeholder 10"/>
          <p:cNvPicPr>
            <a:picLocks noGrp="1"/>
          </p:cNvPicPr>
          <p:nvPr>
            <p:ph sz="quarter" idx="4"/>
          </p:nvPr>
        </p:nvPicPr>
        <p:blipFill>
          <a:blip r:embed="rId4" cstate="print"/>
          <a:srcRect t="22412" b="19050"/>
          <a:stretch>
            <a:fillRect/>
          </a:stretch>
        </p:blipFill>
        <p:spPr bwMode="auto">
          <a:xfrm>
            <a:off x="4800600" y="1981200"/>
            <a:ext cx="4190999" cy="35052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5486400"/>
            <a:ext cx="8229600" cy="1143000"/>
          </a:xfrm>
        </p:spPr>
        <p:txBody>
          <a:bodyPr>
            <a:normAutofit/>
          </a:bodyPr>
          <a:lstStyle/>
          <a:p>
            <a:r>
              <a:rPr lang="en-US" sz="5400" b="1" i="1" dirty="0" smtClean="0">
                <a:solidFill>
                  <a:srgbClr val="C00000"/>
                </a:solidFill>
                <a:latin typeface="Monotype Corsiva" pitchFamily="66" charset="0"/>
              </a:rPr>
              <a:t>Breast Anatomy</a:t>
            </a:r>
            <a:endParaRPr lang="en-US" sz="5400" b="1" i="1" dirty="0">
              <a:solidFill>
                <a:srgbClr val="C00000"/>
              </a:solidFill>
              <a:latin typeface="Monotype Corsiva" pitchFamily="66" charset="0"/>
            </a:endParaRPr>
          </a:p>
        </p:txBody>
      </p:sp>
      <p:pic>
        <p:nvPicPr>
          <p:cNvPr id="5" name="Content Placeholder 4" descr="Anatomy of the breast. "/>
          <p:cNvPicPr>
            <a:picLocks noGrp="1"/>
          </p:cNvPicPr>
          <p:nvPr>
            <p:ph idx="1"/>
          </p:nvPr>
        </p:nvPicPr>
        <p:blipFill>
          <a:blip r:embed="rId2" cstate="print"/>
          <a:srcRect/>
          <a:stretch>
            <a:fillRect/>
          </a:stretch>
        </p:blipFill>
        <p:spPr bwMode="auto">
          <a:xfrm>
            <a:off x="2590800" y="304800"/>
            <a:ext cx="4114800" cy="52578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533400" y="5029200"/>
            <a:ext cx="8229600" cy="1143000"/>
          </a:xfrm>
        </p:spPr>
        <p:txBody>
          <a:bodyPr>
            <a:normAutofit/>
          </a:bodyPr>
          <a:lstStyle/>
          <a:p>
            <a:r>
              <a:rPr lang="en-US" sz="3200" b="1" dirty="0" smtClean="0">
                <a:solidFill>
                  <a:srgbClr val="C00000"/>
                </a:solidFill>
                <a:latin typeface="Arial Narrow" pitchFamily="34" charset="0"/>
              </a:rPr>
              <a:t>The biopsy demonstrated invasive carcinoma</a:t>
            </a:r>
            <a:endParaRPr lang="en-US" sz="3200" b="1" dirty="0">
              <a:solidFill>
                <a:srgbClr val="C00000"/>
              </a:solidFill>
              <a:latin typeface="Arial Narrow" pitchFamily="34" charset="0"/>
            </a:endParaRPr>
          </a:p>
        </p:txBody>
      </p:sp>
      <p:pic>
        <p:nvPicPr>
          <p:cNvPr id="10" name="Content Placeholder 9"/>
          <p:cNvPicPr>
            <a:picLocks noGrp="1"/>
          </p:cNvPicPr>
          <p:nvPr>
            <p:ph sz="half" idx="2"/>
          </p:nvPr>
        </p:nvPicPr>
        <p:blipFill>
          <a:blip r:embed="rId3" cstate="print"/>
          <a:srcRect t="22412" b="17929"/>
          <a:stretch>
            <a:fillRect/>
          </a:stretch>
        </p:blipFill>
        <p:spPr bwMode="auto">
          <a:xfrm>
            <a:off x="228600" y="1295400"/>
            <a:ext cx="4419599" cy="3733800"/>
          </a:xfrm>
          <a:prstGeom prst="rect">
            <a:avLst/>
          </a:prstGeom>
          <a:noFill/>
          <a:ln w="9525">
            <a:noFill/>
            <a:miter lim="800000"/>
            <a:headEnd/>
            <a:tailEnd/>
          </a:ln>
        </p:spPr>
      </p:pic>
      <p:pic>
        <p:nvPicPr>
          <p:cNvPr id="11" name="Content Placeholder 10"/>
          <p:cNvPicPr>
            <a:picLocks noGrp="1"/>
          </p:cNvPicPr>
          <p:nvPr>
            <p:ph sz="quarter" idx="4"/>
          </p:nvPr>
        </p:nvPicPr>
        <p:blipFill>
          <a:blip r:embed="rId4" cstate="print"/>
          <a:srcRect t="22412" b="17929"/>
          <a:stretch>
            <a:fillRect/>
          </a:stretch>
        </p:blipFill>
        <p:spPr bwMode="auto">
          <a:xfrm>
            <a:off x="4724400" y="1295400"/>
            <a:ext cx="4191000" cy="3733800"/>
          </a:xfrm>
          <a:prstGeom prst="rect">
            <a:avLst/>
          </a:prstGeom>
          <a:noFill/>
          <a:ln w="9525">
            <a:noFill/>
            <a:miter lim="800000"/>
            <a:headEnd/>
            <a:tailEnd/>
          </a:ln>
        </p:spPr>
      </p:pic>
    </p:spTree>
  </p:cSld>
  <p:clrMapOvr>
    <a:masterClrMapping/>
  </p:clrMapOvr>
  <p:transition spd="med">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r>
              <a:rPr lang="en-US" sz="3200" b="1" i="1" dirty="0" smtClean="0">
                <a:solidFill>
                  <a:srgbClr val="C00000"/>
                </a:solidFill>
                <a:latin typeface="Bookman Old Style" pitchFamily="18" charset="0"/>
              </a:rPr>
              <a:t>On ultrasound</a:t>
            </a:r>
            <a:endParaRPr lang="en-US" sz="3200" b="1" i="1" dirty="0">
              <a:solidFill>
                <a:srgbClr val="C00000"/>
              </a:solidFill>
              <a:latin typeface="Bookman Old Style" pitchFamily="18" charset="0"/>
            </a:endParaRPr>
          </a:p>
        </p:txBody>
      </p:sp>
      <p:sp>
        <p:nvSpPr>
          <p:cNvPr id="3" name="Content Placeholder 2"/>
          <p:cNvSpPr>
            <a:spLocks noGrp="1"/>
          </p:cNvSpPr>
          <p:nvPr>
            <p:ph idx="1"/>
          </p:nvPr>
        </p:nvSpPr>
        <p:spPr>
          <a:xfrm>
            <a:off x="381000" y="685800"/>
            <a:ext cx="8229600" cy="4754563"/>
          </a:xfrm>
        </p:spPr>
        <p:txBody>
          <a:bodyPr>
            <a:normAutofit lnSpcReduction="10000"/>
          </a:bodyPr>
          <a:lstStyle/>
          <a:p>
            <a:pPr lvl="0">
              <a:buNone/>
            </a:pPr>
            <a:endParaRPr lang="en-US" sz="3900" b="1" i="1" u="sng" dirty="0" smtClean="0">
              <a:latin typeface="Iskoola Pota" pitchFamily="34" charset="0"/>
              <a:cs typeface="Iskoola Pota" pitchFamily="34" charset="0"/>
            </a:endParaRPr>
          </a:p>
          <a:p>
            <a:pPr>
              <a:buNone/>
            </a:pPr>
            <a:r>
              <a:rPr lang="en-US" dirty="0" smtClean="0"/>
              <a:t>	</a:t>
            </a:r>
          </a:p>
          <a:p>
            <a:pPr algn="ctr">
              <a:buNone/>
            </a:pPr>
            <a:r>
              <a:rPr lang="en-US" b="1" i="1" dirty="0" smtClean="0"/>
              <a:t>Always remember :</a:t>
            </a:r>
          </a:p>
          <a:p>
            <a:r>
              <a:rPr lang="en-US" dirty="0" smtClean="0">
                <a:latin typeface="Andalus" pitchFamily="18" charset="-78"/>
                <a:cs typeface="Andalus" pitchFamily="18" charset="-78"/>
              </a:rPr>
              <a:t>Check the case yourself</a:t>
            </a:r>
            <a:r>
              <a:rPr lang="en-US" dirty="0" smtClean="0">
                <a:latin typeface="Andalus" pitchFamily="18" charset="-78"/>
                <a:cs typeface="Andalus" pitchFamily="18" charset="-78"/>
              </a:rPr>
              <a:t> (Radiologist)</a:t>
            </a:r>
            <a:r>
              <a:rPr lang="en-US" dirty="0" smtClean="0">
                <a:latin typeface="Andalus" pitchFamily="18" charset="-78"/>
                <a:cs typeface="Andalus" pitchFamily="18" charset="-78"/>
              </a:rPr>
              <a:t> after the tech.</a:t>
            </a:r>
          </a:p>
          <a:p>
            <a:r>
              <a:rPr lang="en-US" dirty="0" smtClean="0">
                <a:latin typeface="Andalus" pitchFamily="18" charset="-78"/>
                <a:cs typeface="Andalus" pitchFamily="18" charset="-78"/>
              </a:rPr>
              <a:t>C</a:t>
            </a:r>
            <a:r>
              <a:rPr lang="en-US" dirty="0" smtClean="0">
                <a:latin typeface="Andalus" pitchFamily="18" charset="-78"/>
                <a:cs typeface="Andalus" pitchFamily="18" charset="-78"/>
              </a:rPr>
              <a:t>orrelates </a:t>
            </a:r>
            <a:r>
              <a:rPr lang="en-US" dirty="0" smtClean="0">
                <a:latin typeface="Andalus" pitchFamily="18" charset="-78"/>
                <a:cs typeface="Andalus" pitchFamily="18" charset="-78"/>
              </a:rPr>
              <a:t>clinically: </a:t>
            </a:r>
            <a:r>
              <a:rPr lang="en-US" dirty="0" smtClean="0">
                <a:latin typeface="Andalus" pitchFamily="18" charset="-78"/>
                <a:cs typeface="Andalus" pitchFamily="18" charset="-78"/>
              </a:rPr>
              <a:t>take history and examine </a:t>
            </a:r>
            <a:r>
              <a:rPr lang="en-US" dirty="0" smtClean="0">
                <a:latin typeface="Andalus" pitchFamily="18" charset="-78"/>
                <a:cs typeface="Andalus" pitchFamily="18" charset="-78"/>
              </a:rPr>
              <a:t>your </a:t>
            </a:r>
            <a:r>
              <a:rPr lang="en-US" dirty="0" smtClean="0">
                <a:latin typeface="Andalus" pitchFamily="18" charset="-78"/>
                <a:cs typeface="Andalus" pitchFamily="18" charset="-78"/>
              </a:rPr>
              <a:t>patient.</a:t>
            </a:r>
            <a:endParaRPr lang="en-US" dirty="0" smtClean="0">
              <a:latin typeface="Andalus" pitchFamily="18" charset="-78"/>
              <a:cs typeface="Andalus" pitchFamily="18" charset="-78"/>
            </a:endParaRPr>
          </a:p>
          <a:p>
            <a:r>
              <a:rPr lang="en-US" dirty="0" smtClean="0">
                <a:latin typeface="Andalus" pitchFamily="18" charset="-78"/>
                <a:cs typeface="Andalus" pitchFamily="18" charset="-78"/>
              </a:rPr>
              <a:t>Target </a:t>
            </a:r>
            <a:r>
              <a:rPr lang="en-US" dirty="0" smtClean="0">
                <a:latin typeface="Andalus" pitchFamily="18" charset="-78"/>
                <a:cs typeface="Andalus" pitchFamily="18" charset="-78"/>
              </a:rPr>
              <a:t>scan: </a:t>
            </a:r>
            <a:r>
              <a:rPr lang="en-US" dirty="0" smtClean="0">
                <a:latin typeface="Andalus" pitchFamily="18" charset="-78"/>
                <a:cs typeface="Andalus" pitchFamily="18" charset="-78"/>
              </a:rPr>
              <a:t>place the probe </a:t>
            </a:r>
            <a:r>
              <a:rPr lang="en-US" dirty="0" smtClean="0">
                <a:latin typeface="Andalus" pitchFamily="18" charset="-78"/>
                <a:cs typeface="Andalus" pitchFamily="18" charset="-78"/>
              </a:rPr>
              <a:t>over the clinical lump</a:t>
            </a:r>
          </a:p>
          <a:p>
            <a:endParaRPr lang="en-US" dirty="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u="sng" dirty="0" smtClean="0">
                <a:solidFill>
                  <a:srgbClr val="C00000"/>
                </a:solidFill>
                <a:latin typeface="Bookman Old Style" pitchFamily="18" charset="0"/>
              </a:rPr>
              <a:t>Breast MRI</a:t>
            </a:r>
            <a:endParaRPr lang="en-US" sz="4000" b="1" i="1" u="sng" dirty="0">
              <a:solidFill>
                <a:srgbClr val="C00000"/>
              </a:solidFill>
              <a:latin typeface="Bookman Old Style" pitchFamily="18" charset="0"/>
            </a:endParaRPr>
          </a:p>
        </p:txBody>
      </p:sp>
      <p:sp>
        <p:nvSpPr>
          <p:cNvPr id="12" name="Content Placeholder 11"/>
          <p:cNvSpPr>
            <a:spLocks noGrp="1"/>
          </p:cNvSpPr>
          <p:nvPr>
            <p:ph idx="1"/>
          </p:nvPr>
        </p:nvSpPr>
        <p:spPr/>
        <p:txBody>
          <a:bodyPr/>
          <a:lstStyle/>
          <a:p>
            <a:r>
              <a:rPr lang="en-US" dirty="0" smtClean="0">
                <a:latin typeface="Arial Narrow" pitchFamily="34" charset="0"/>
              </a:rPr>
              <a:t>Many indications the most important is: staging &amp; staging &amp; staging</a:t>
            </a:r>
          </a:p>
          <a:p>
            <a:r>
              <a:rPr lang="en-US" dirty="0" smtClean="0">
                <a:latin typeface="Arial Narrow" pitchFamily="34" charset="0"/>
              </a:rPr>
              <a:t>Not to solve a problem, 1% only</a:t>
            </a:r>
          </a:p>
          <a:p>
            <a:r>
              <a:rPr lang="en-US" dirty="0" err="1" smtClean="0">
                <a:latin typeface="Arial Narrow" pitchFamily="34" charset="0"/>
              </a:rPr>
              <a:t>Mammography+Ultrasound</a:t>
            </a:r>
            <a:r>
              <a:rPr lang="en-US" dirty="0" smtClean="0">
                <a:latin typeface="Arial Narrow" pitchFamily="34" charset="0"/>
              </a:rPr>
              <a:t> &amp; Biopsy is the way to go for diagnosis of breast lump.</a:t>
            </a:r>
            <a:endParaRPr lang="en-US" dirty="0">
              <a:latin typeface="Arial Narrow" pitchFamily="34" charset="0"/>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3200" b="1" dirty="0" smtClean="0">
                <a:solidFill>
                  <a:srgbClr val="C00000"/>
                </a:solidFill>
                <a:latin typeface="Arial Narrow" pitchFamily="34" charset="0"/>
              </a:rPr>
              <a:t>The most accurate modality for disease extent and size</a:t>
            </a:r>
            <a:br>
              <a:rPr lang="en-US" sz="3200" b="1" dirty="0" smtClean="0">
                <a:solidFill>
                  <a:srgbClr val="C00000"/>
                </a:solidFill>
                <a:latin typeface="Arial Narrow" pitchFamily="34" charset="0"/>
              </a:rPr>
            </a:br>
            <a:r>
              <a:rPr lang="en-US" sz="3200" b="1" dirty="0" smtClean="0">
                <a:solidFill>
                  <a:srgbClr val="C00000"/>
                </a:solidFill>
                <a:latin typeface="Arial Narrow" pitchFamily="34" charset="0"/>
              </a:rPr>
              <a:t>                          </a:t>
            </a:r>
            <a:endParaRPr lang="en-US" sz="3200" b="1" dirty="0">
              <a:solidFill>
                <a:srgbClr val="C00000"/>
              </a:solidFill>
              <a:latin typeface="Arial Narrow" pitchFamily="34" charset="0"/>
            </a:endParaRPr>
          </a:p>
        </p:txBody>
      </p:sp>
      <p:sp>
        <p:nvSpPr>
          <p:cNvPr id="18" name="Text Placeholder 17"/>
          <p:cNvSpPr>
            <a:spLocks noGrp="1"/>
          </p:cNvSpPr>
          <p:nvPr>
            <p:ph type="body" idx="1"/>
          </p:nvPr>
        </p:nvSpPr>
        <p:spPr>
          <a:xfrm>
            <a:off x="304800" y="4648200"/>
            <a:ext cx="1828800" cy="533400"/>
          </a:xfrm>
        </p:spPr>
        <p:txBody>
          <a:bodyPr/>
          <a:lstStyle/>
          <a:p>
            <a:r>
              <a:rPr lang="en-US" dirty="0" smtClean="0"/>
              <a:t>1.6X1.5cm</a:t>
            </a:r>
            <a:endParaRPr lang="en-US" dirty="0"/>
          </a:p>
        </p:txBody>
      </p:sp>
      <p:pic>
        <p:nvPicPr>
          <p:cNvPr id="12" name="Content Placeholder 11"/>
          <p:cNvPicPr>
            <a:picLocks noGrp="1"/>
          </p:cNvPicPr>
          <p:nvPr>
            <p:ph sz="half" idx="2"/>
          </p:nvPr>
        </p:nvPicPr>
        <p:blipFill>
          <a:blip r:embed="rId4" cstate="print"/>
          <a:srcRect r="55518" b="5432"/>
          <a:stretch>
            <a:fillRect/>
          </a:stretch>
        </p:blipFill>
        <p:spPr bwMode="auto">
          <a:xfrm>
            <a:off x="2590800" y="1447800"/>
            <a:ext cx="2286000" cy="3962400"/>
          </a:xfrm>
          <a:prstGeom prst="rect">
            <a:avLst/>
          </a:prstGeom>
          <a:noFill/>
          <a:ln w="9525">
            <a:noFill/>
            <a:miter lim="800000"/>
            <a:headEnd/>
            <a:tailEnd/>
          </a:ln>
        </p:spPr>
      </p:pic>
      <p:sp>
        <p:nvSpPr>
          <p:cNvPr id="19" name="Text Placeholder 18"/>
          <p:cNvSpPr>
            <a:spLocks noGrp="1"/>
          </p:cNvSpPr>
          <p:nvPr>
            <p:ph type="body" sz="quarter" idx="3"/>
          </p:nvPr>
        </p:nvSpPr>
        <p:spPr>
          <a:xfrm>
            <a:off x="2895600" y="5486400"/>
            <a:ext cx="1600200" cy="533400"/>
          </a:xfrm>
        </p:spPr>
        <p:txBody>
          <a:bodyPr/>
          <a:lstStyle/>
          <a:p>
            <a:r>
              <a:rPr lang="en-US" dirty="0" smtClean="0"/>
              <a:t>2.5X2.3cm</a:t>
            </a:r>
            <a:endParaRPr lang="en-US" dirty="0"/>
          </a:p>
        </p:txBody>
      </p:sp>
      <p:sp>
        <p:nvSpPr>
          <p:cNvPr id="20" name="Content Placeholder 19"/>
          <p:cNvSpPr>
            <a:spLocks noGrp="1"/>
          </p:cNvSpPr>
          <p:nvPr>
            <p:ph sz="quarter" idx="4"/>
          </p:nvPr>
        </p:nvSpPr>
        <p:spPr>
          <a:xfrm>
            <a:off x="5562600" y="5334000"/>
            <a:ext cx="3581400" cy="487363"/>
          </a:xfrm>
        </p:spPr>
        <p:txBody>
          <a:bodyPr/>
          <a:lstStyle/>
          <a:p>
            <a:pPr>
              <a:buNone/>
            </a:pPr>
            <a:r>
              <a:rPr lang="en-US" b="1" dirty="0" smtClean="0"/>
              <a:t>            3.7X1.7cm</a:t>
            </a:r>
            <a:endParaRPr lang="en-US" b="1" dirty="0"/>
          </a:p>
        </p:txBody>
      </p:sp>
      <p:pic>
        <p:nvPicPr>
          <p:cNvPr id="13" name="Picture 12"/>
          <p:cNvPicPr/>
          <p:nvPr/>
        </p:nvPicPr>
        <p:blipFill>
          <a:blip r:embed="rId5" cstate="print"/>
          <a:srcRect l="20183" t="21052" r="6728" b="21052"/>
          <a:stretch>
            <a:fillRect/>
          </a:stretch>
        </p:blipFill>
        <p:spPr bwMode="auto">
          <a:xfrm>
            <a:off x="152400" y="2286000"/>
            <a:ext cx="2362200" cy="2362200"/>
          </a:xfrm>
          <a:prstGeom prst="rect">
            <a:avLst/>
          </a:prstGeom>
          <a:noFill/>
          <a:ln w="9525">
            <a:noFill/>
            <a:miter lim="800000"/>
            <a:headEnd/>
            <a:tailEnd/>
          </a:ln>
        </p:spPr>
      </p:pic>
      <p:pic>
        <p:nvPicPr>
          <p:cNvPr id="14" name="Picture 13"/>
          <p:cNvPicPr/>
          <p:nvPr/>
        </p:nvPicPr>
        <p:blipFill>
          <a:blip r:embed="rId6" cstate="print"/>
          <a:srcRect l="17288" t="16499" r="17288" b="10999"/>
          <a:stretch>
            <a:fillRect/>
          </a:stretch>
        </p:blipFill>
        <p:spPr bwMode="auto">
          <a:xfrm>
            <a:off x="5012404" y="1524000"/>
            <a:ext cx="4131596" cy="3733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sz="8800" b="1" i="1" dirty="0" smtClean="0">
                <a:solidFill>
                  <a:srgbClr val="C00000"/>
                </a:solidFill>
                <a:latin typeface="Andalus" pitchFamily="18" charset="-78"/>
                <a:cs typeface="Andalus" pitchFamily="18" charset="-78"/>
              </a:rPr>
              <a:t>Thank you</a:t>
            </a:r>
            <a:endParaRPr lang="en-US" sz="8800" b="1" i="1" dirty="0">
              <a:solidFill>
                <a:srgbClr val="C0000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85800"/>
            <a:ext cx="8229600" cy="5562600"/>
          </a:xfrm>
        </p:spPr>
        <p:txBody>
          <a:bodyPr>
            <a:normAutofit/>
          </a:bodyPr>
          <a:lstStyle/>
          <a:p>
            <a:pPr algn="l">
              <a:buFont typeface="Arial" pitchFamily="34" charset="0"/>
              <a:buChar char="•"/>
            </a:pPr>
            <a:r>
              <a:rPr lang="en-US" sz="2800" dirty="0" smtClean="0">
                <a:solidFill>
                  <a:schemeClr val="tx1"/>
                </a:solidFill>
                <a:latin typeface="Arial" pitchFamily="34" charset="0"/>
                <a:cs typeface="Arial" pitchFamily="34" charset="0"/>
              </a:rPr>
              <a:t>Diagnostic mammography forms the foundation of diagnostic evaluation of breast lump in women age 40 and above.</a:t>
            </a:r>
          </a:p>
          <a:p>
            <a:pPr algn="l"/>
            <a:endParaRPr lang="en-US" sz="2800" dirty="0" smtClean="0">
              <a:solidFill>
                <a:schemeClr val="tx1"/>
              </a:solidFill>
              <a:latin typeface="Arial" pitchFamily="34" charset="0"/>
              <a:cs typeface="Arial" pitchFamily="34" charset="0"/>
            </a:endParaRPr>
          </a:p>
          <a:p>
            <a:pPr algn="l">
              <a:buFont typeface="Arial" pitchFamily="34" charset="0"/>
              <a:buChar char="•"/>
            </a:pPr>
            <a:r>
              <a:rPr lang="en-US" sz="2800" dirty="0" smtClean="0">
                <a:solidFill>
                  <a:schemeClr val="tx1"/>
                </a:solidFill>
                <a:latin typeface="Arial" pitchFamily="34" charset="0"/>
                <a:cs typeface="Arial" pitchFamily="34" charset="0"/>
              </a:rPr>
              <a:t>Spot compression, lateral and rolled views.</a:t>
            </a:r>
          </a:p>
          <a:p>
            <a:pPr algn="l"/>
            <a:endParaRPr lang="en-US" sz="2800" dirty="0" smtClean="0">
              <a:solidFill>
                <a:schemeClr val="tx1"/>
              </a:solidFill>
              <a:latin typeface="Arial" pitchFamily="34" charset="0"/>
              <a:cs typeface="Arial" pitchFamily="34" charset="0"/>
            </a:endParaRPr>
          </a:p>
          <a:p>
            <a:pPr algn="l">
              <a:buFont typeface="Arial" pitchFamily="34" charset="0"/>
              <a:buChar char="•"/>
            </a:pPr>
            <a:r>
              <a:rPr lang="en-US" sz="2800" dirty="0" smtClean="0">
                <a:solidFill>
                  <a:schemeClr val="tx1"/>
                </a:solidFill>
                <a:latin typeface="Arial" pitchFamily="34" charset="0"/>
                <a:cs typeface="Arial" pitchFamily="34" charset="0"/>
              </a:rPr>
              <a:t>Sensitivity (70-90%) and specificity (75%) </a:t>
            </a:r>
          </a:p>
          <a:p>
            <a:pPr algn="l">
              <a:buFont typeface="Arial" pitchFamily="34" charset="0"/>
              <a:buChar char="•"/>
            </a:pPr>
            <a:endParaRPr lang="en-US" sz="2800" dirty="0" smtClean="0">
              <a:solidFill>
                <a:schemeClr val="tx1"/>
              </a:solidFill>
              <a:latin typeface="Arial" pitchFamily="34" charset="0"/>
              <a:cs typeface="Arial" pitchFamily="34" charset="0"/>
            </a:endParaRPr>
          </a:p>
          <a:p>
            <a:pPr algn="l">
              <a:buFont typeface="Arial" pitchFamily="34" charset="0"/>
              <a:buChar char="•"/>
            </a:pPr>
            <a:r>
              <a:rPr lang="en-US" sz="2800" dirty="0" smtClean="0">
                <a:solidFill>
                  <a:schemeClr val="tx1"/>
                </a:solidFill>
                <a:latin typeface="Arial" pitchFamily="34" charset="0"/>
                <a:cs typeface="Arial" pitchFamily="34" charset="0"/>
              </a:rPr>
              <a:t>False negative 10-30% higher in younger women and dense breast.</a:t>
            </a:r>
          </a:p>
          <a:p>
            <a:pPr lvl="0" algn="l"/>
            <a:endParaRPr lang="en-US" dirty="0" smtClean="0">
              <a:solidFill>
                <a:schemeClr val="tx1"/>
              </a:solidFill>
              <a:latin typeface="Aparajita" pitchFamily="34" charset="0"/>
              <a:cs typeface="Aparajita" pitchFamily="34" charset="0"/>
            </a:endParaRPr>
          </a:p>
          <a:p>
            <a:pPr algn="l"/>
            <a:endParaRPr lang="en-US" dirty="0" smtClean="0">
              <a:solidFill>
                <a:schemeClr val="tx1"/>
              </a:solidFill>
              <a:latin typeface="Aparajita" pitchFamily="34" charset="0"/>
              <a:cs typeface="Aparajita" pitchFamily="34" charset="0"/>
            </a:endParaRPr>
          </a:p>
          <a:p>
            <a:pPr algn="l">
              <a:buFont typeface="Arial" pitchFamily="34" charset="0"/>
              <a:buChar char="•"/>
            </a:pPr>
            <a:endParaRPr lang="en-US" dirty="0" smtClean="0"/>
          </a:p>
          <a:p>
            <a:pPr lvl="0" algn="l">
              <a:buFont typeface="Arial" pitchFamily="34" charset="0"/>
              <a:buChar char="•"/>
            </a:pPr>
            <a:endParaRPr lang="en-US" dirty="0" smtClean="0"/>
          </a:p>
          <a:p>
            <a:pPr lvl="0" algn="l">
              <a:buFont typeface="Arial" pitchFamily="34" charset="0"/>
              <a:buChar char="•"/>
            </a:pPr>
            <a:endParaRPr lang="en-US" dirty="0" smtClean="0"/>
          </a:p>
          <a:p>
            <a:pPr algn="l">
              <a:buFont typeface="Arial" pitchFamily="34" charset="0"/>
              <a:buChar char="•"/>
            </a:pPr>
            <a:endParaRPr lang="en-US"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C00000"/>
                </a:solidFill>
                <a:latin typeface="Arabic Typesetting" pitchFamily="66" charset="-78"/>
                <a:cs typeface="Arabic Typesetting" pitchFamily="66" charset="-78"/>
              </a:rPr>
              <a:t>51 </a:t>
            </a:r>
            <a:r>
              <a:rPr lang="en-US" b="1" dirty="0" err="1" smtClean="0">
                <a:solidFill>
                  <a:srgbClr val="C00000"/>
                </a:solidFill>
                <a:latin typeface="Arabic Typesetting" pitchFamily="66" charset="-78"/>
                <a:cs typeface="Arabic Typesetting" pitchFamily="66" charset="-78"/>
              </a:rPr>
              <a:t>y.o</a:t>
            </a:r>
            <a:r>
              <a:rPr lang="en-US" b="1" dirty="0" smtClean="0">
                <a:solidFill>
                  <a:srgbClr val="C00000"/>
                </a:solidFill>
                <a:latin typeface="Arabic Typesetting" pitchFamily="66" charset="-78"/>
                <a:cs typeface="Arabic Typesetting" pitchFamily="66" charset="-78"/>
              </a:rPr>
              <a:t> woman</a:t>
            </a:r>
            <a:endParaRPr lang="en-US" b="1" dirty="0">
              <a:solidFill>
                <a:srgbClr val="C00000"/>
              </a:solidFill>
              <a:latin typeface="Arabic Typesetting" pitchFamily="66" charset="-78"/>
              <a:cs typeface="Arabic Typesetting" pitchFamily="66" charset="-78"/>
            </a:endParaRPr>
          </a:p>
        </p:txBody>
      </p:sp>
      <p:sp>
        <p:nvSpPr>
          <p:cNvPr id="3" name="Subtitle 2"/>
          <p:cNvSpPr>
            <a:spLocks noGrp="1"/>
          </p:cNvSpPr>
          <p:nvPr>
            <p:ph type="body" idx="1"/>
          </p:nvPr>
        </p:nvSpPr>
        <p:spPr/>
        <p:txBody>
          <a:bodyPr>
            <a:normAutofit/>
          </a:bodyPr>
          <a:lstStyle/>
          <a:p>
            <a:pPr lvl="0" algn="l"/>
            <a:endParaRPr lang="en-US" dirty="0" smtClean="0"/>
          </a:p>
          <a:p>
            <a:pPr algn="l">
              <a:buFont typeface="Arial" pitchFamily="34" charset="0"/>
              <a:buChar char="•"/>
            </a:pPr>
            <a:endParaRPr lang="en-US" dirty="0"/>
          </a:p>
        </p:txBody>
      </p:sp>
      <p:pic>
        <p:nvPicPr>
          <p:cNvPr id="8" name="Content Placeholder 7"/>
          <p:cNvPicPr>
            <a:picLocks noGrp="1"/>
          </p:cNvPicPr>
          <p:nvPr>
            <p:ph sz="half" idx="2"/>
          </p:nvPr>
        </p:nvPicPr>
        <p:blipFill>
          <a:blip r:embed="rId2" cstate="print"/>
          <a:srcRect/>
          <a:stretch>
            <a:fillRect/>
          </a:stretch>
        </p:blipFill>
        <p:spPr bwMode="auto">
          <a:xfrm>
            <a:off x="609600" y="1143000"/>
            <a:ext cx="4038600" cy="5181600"/>
          </a:xfrm>
          <a:prstGeom prst="rect">
            <a:avLst/>
          </a:prstGeom>
          <a:noFill/>
          <a:ln w="9525">
            <a:noFill/>
            <a:miter lim="800000"/>
            <a:headEnd/>
            <a:tailEnd/>
          </a:ln>
        </p:spPr>
      </p:pic>
      <p:pic>
        <p:nvPicPr>
          <p:cNvPr id="9" name="Content Placeholder 8"/>
          <p:cNvPicPr>
            <a:picLocks noGrp="1"/>
          </p:cNvPicPr>
          <p:nvPr>
            <p:ph sz="quarter" idx="4"/>
          </p:nvPr>
        </p:nvPicPr>
        <p:blipFill>
          <a:blip r:embed="rId3" cstate="print"/>
          <a:srcRect/>
          <a:stretch>
            <a:fillRect/>
          </a:stretch>
        </p:blipFill>
        <p:spPr bwMode="auto">
          <a:xfrm>
            <a:off x="4572000" y="1143000"/>
            <a:ext cx="4114800" cy="51816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smtClean="0">
                <a:solidFill>
                  <a:srgbClr val="C00000"/>
                </a:solidFill>
                <a:latin typeface="Andalus" pitchFamily="18" charset="-78"/>
                <a:cs typeface="Andalus" pitchFamily="18" charset="-78"/>
              </a:rPr>
              <a:t>54y.o woman</a:t>
            </a:r>
            <a:endParaRPr lang="en-US" sz="3200" dirty="0">
              <a:solidFill>
                <a:srgbClr val="C00000"/>
              </a:solidFill>
              <a:latin typeface="Andalus" pitchFamily="18" charset="-78"/>
              <a:cs typeface="Andalus" pitchFamily="18" charset="-78"/>
            </a:endParaRPr>
          </a:p>
        </p:txBody>
      </p:sp>
      <p:sp>
        <p:nvSpPr>
          <p:cNvPr id="3" name="Content Placeholder 2"/>
          <p:cNvSpPr>
            <a:spLocks noGrp="1"/>
          </p:cNvSpPr>
          <p:nvPr>
            <p:ph sz="half" idx="2"/>
          </p:nvPr>
        </p:nvSpPr>
        <p:spPr/>
        <p:txBody>
          <a:bodyPr>
            <a:normAutofit/>
          </a:bodyPr>
          <a:lstStyle/>
          <a:p>
            <a:pPr lvl="0"/>
            <a:endParaRPr lang="en-US" dirty="0" smtClean="0"/>
          </a:p>
          <a:p>
            <a:endParaRPr lang="en-US" dirty="0"/>
          </a:p>
        </p:txBody>
      </p:sp>
      <p:pic>
        <p:nvPicPr>
          <p:cNvPr id="10" name="Picture 9"/>
          <p:cNvPicPr/>
          <p:nvPr/>
        </p:nvPicPr>
        <p:blipFill>
          <a:blip r:embed="rId2" cstate="print"/>
          <a:srcRect r="6707"/>
          <a:stretch>
            <a:fillRect/>
          </a:stretch>
        </p:blipFill>
        <p:spPr bwMode="auto">
          <a:xfrm>
            <a:off x="1143000" y="1371600"/>
            <a:ext cx="3270107" cy="4953000"/>
          </a:xfrm>
          <a:prstGeom prst="rect">
            <a:avLst/>
          </a:prstGeom>
          <a:noFill/>
          <a:ln w="9525">
            <a:noFill/>
            <a:miter lim="800000"/>
            <a:headEnd/>
            <a:tailEnd/>
          </a:ln>
        </p:spPr>
      </p:pic>
      <p:pic>
        <p:nvPicPr>
          <p:cNvPr id="11" name="Content Placeholder 10"/>
          <p:cNvPicPr>
            <a:picLocks noGrp="1"/>
          </p:cNvPicPr>
          <p:nvPr>
            <p:ph sz="quarter" idx="4"/>
          </p:nvPr>
        </p:nvPicPr>
        <p:blipFill>
          <a:blip r:embed="rId3" cstate="print"/>
          <a:srcRect l="6984"/>
          <a:stretch>
            <a:fillRect/>
          </a:stretch>
        </p:blipFill>
        <p:spPr bwMode="auto">
          <a:xfrm>
            <a:off x="4419600" y="1371600"/>
            <a:ext cx="3543928" cy="4953000"/>
          </a:xfrm>
          <a:prstGeom prst="rect">
            <a:avLst/>
          </a:prstGeom>
          <a:noFill/>
          <a:ln>
            <a:noFill/>
          </a:ln>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6400800"/>
          </a:xfrm>
        </p:spPr>
        <p:txBody>
          <a:bodyPr>
            <a:normAutofit/>
          </a:bodyPr>
          <a:lstStyle/>
          <a:p>
            <a:r>
              <a:rPr lang="en-US" sz="3100" dirty="0" smtClean="0"/>
              <a:t>.</a:t>
            </a:r>
            <a:r>
              <a:rPr lang="en-US" dirty="0" smtClean="0"/>
              <a:t/>
            </a:r>
            <a:br>
              <a:rPr lang="en-US" dirty="0" smtClean="0"/>
            </a:br>
            <a:endParaRPr lang="en-US" dirty="0"/>
          </a:p>
        </p:txBody>
      </p:sp>
      <p:sp>
        <p:nvSpPr>
          <p:cNvPr id="11" name="Content Placeholder 10"/>
          <p:cNvSpPr>
            <a:spLocks noGrp="1"/>
          </p:cNvSpPr>
          <p:nvPr>
            <p:ph idx="1"/>
          </p:nvPr>
        </p:nvSpPr>
        <p:spPr>
          <a:xfrm>
            <a:off x="304800" y="381000"/>
            <a:ext cx="8534400" cy="6019800"/>
          </a:xfrm>
        </p:spPr>
        <p:txBody>
          <a:bodyPr>
            <a:normAutofit fontScale="92500" lnSpcReduction="20000"/>
          </a:bodyPr>
          <a:lstStyle/>
          <a:p>
            <a:pPr algn="ctr">
              <a:buNone/>
            </a:pPr>
            <a:r>
              <a:rPr lang="en-US" sz="4300" b="1" i="1" u="sng" dirty="0" smtClean="0">
                <a:solidFill>
                  <a:srgbClr val="C00000"/>
                </a:solidFill>
              </a:rPr>
              <a:t>Digital </a:t>
            </a:r>
            <a:r>
              <a:rPr lang="en-US" sz="4300" b="1" i="1" u="sng" dirty="0" err="1" smtClean="0">
                <a:solidFill>
                  <a:srgbClr val="C00000"/>
                </a:solidFill>
              </a:rPr>
              <a:t>tomosynthesis</a:t>
            </a:r>
            <a:endParaRPr lang="en-US" sz="4300" b="1" i="1" u="sng" dirty="0" smtClean="0">
              <a:solidFill>
                <a:srgbClr val="C00000"/>
              </a:solidFill>
            </a:endParaRPr>
          </a:p>
          <a:p>
            <a:r>
              <a:rPr lang="en-US" dirty="0" smtClean="0"/>
              <a:t> Takes </a:t>
            </a:r>
            <a:r>
              <a:rPr lang="en-US" dirty="0" smtClean="0"/>
              <a:t>multiple X-ray pictures of each breast from many angles. </a:t>
            </a:r>
            <a:endParaRPr lang="en-US" dirty="0" smtClean="0"/>
          </a:p>
          <a:p>
            <a:r>
              <a:rPr lang="en-US" dirty="0" smtClean="0"/>
              <a:t>The </a:t>
            </a:r>
            <a:r>
              <a:rPr lang="en-US" dirty="0" smtClean="0"/>
              <a:t>breast is positioned the same way it is in a conventional mammogram, but only a little pressure is applied — just enough to keep the breast in a stable </a:t>
            </a:r>
            <a:r>
              <a:rPr lang="en-US" dirty="0" smtClean="0"/>
              <a:t>position </a:t>
            </a:r>
            <a:r>
              <a:rPr lang="en-US" dirty="0" smtClean="0"/>
              <a:t>during the </a:t>
            </a:r>
            <a:r>
              <a:rPr lang="en-US" dirty="0" smtClean="0"/>
              <a:t>procedure. </a:t>
            </a:r>
          </a:p>
          <a:p>
            <a:r>
              <a:rPr lang="en-US" dirty="0" smtClean="0"/>
              <a:t>The </a:t>
            </a:r>
            <a:r>
              <a:rPr lang="en-US" dirty="0" smtClean="0"/>
              <a:t>X-ray tube moves in an arc around the breast while 11 images are taken during a 7-second examination. </a:t>
            </a:r>
            <a:endParaRPr lang="en-US" dirty="0" smtClean="0"/>
          </a:p>
          <a:p>
            <a:r>
              <a:rPr lang="en-US" dirty="0" smtClean="0"/>
              <a:t>Recent studies indicate about </a:t>
            </a:r>
            <a:r>
              <a:rPr lang="en-US" b="1" dirty="0" smtClean="0">
                <a:solidFill>
                  <a:srgbClr val="FF0000"/>
                </a:solidFill>
              </a:rPr>
              <a:t>30%</a:t>
            </a:r>
            <a:r>
              <a:rPr lang="en-US" dirty="0" smtClean="0">
                <a:solidFill>
                  <a:srgbClr val="FF0000"/>
                </a:solidFill>
              </a:rPr>
              <a:t> </a:t>
            </a:r>
            <a:r>
              <a:rPr lang="en-US" dirty="0" smtClean="0"/>
              <a:t>increased DBT sensitivity and specificity compared to FFDM with a recalls reduction in screening by approximately </a:t>
            </a:r>
            <a:r>
              <a:rPr lang="en-US" b="1" dirty="0" smtClean="0">
                <a:solidFill>
                  <a:srgbClr val="FF0000"/>
                </a:solidFill>
              </a:rPr>
              <a:t>40%.</a:t>
            </a:r>
          </a:p>
          <a:p>
            <a:endParaRPr lang="en-US" dirty="0" smtClean="0"/>
          </a:p>
        </p:txBody>
      </p:sp>
    </p:spTree>
  </p:cSld>
  <p:clrMapOvr>
    <a:masterClrMapping/>
  </p:clrMapOvr>
  <p:transition spd="med">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381000" y="304800"/>
            <a:ext cx="8458200" cy="6096000"/>
          </a:xfrm>
        </p:spPr>
        <p:txBody>
          <a:bodyPr>
            <a:normAutofit/>
          </a:bodyPr>
          <a:lstStyle/>
          <a:p>
            <a:pPr algn="l"/>
            <a:r>
              <a:rPr lang="en-US" sz="3600" dirty="0" smtClean="0"/>
              <a:t>Digital </a:t>
            </a:r>
            <a:r>
              <a:rPr lang="en-US" sz="3600" dirty="0" err="1" smtClean="0"/>
              <a:t>tomosynthesis</a:t>
            </a:r>
            <a:r>
              <a:rPr lang="en-US" sz="3600" dirty="0" smtClean="0"/>
              <a:t> of the breast is different from a standard mammogram in the same way a CT scan of the chest is different from a standard chest X-ray</a:t>
            </a:r>
            <a:r>
              <a:rPr lang="en-US" sz="3600" dirty="0" smtClean="0"/>
              <a:t>.</a:t>
            </a:r>
            <a:br>
              <a:rPr lang="en-US" sz="3600" dirty="0" smtClean="0"/>
            </a:br>
            <a:r>
              <a:rPr lang="en-US" sz="3600" dirty="0" smtClean="0"/>
              <a:t> </a:t>
            </a:r>
            <a:br>
              <a:rPr lang="en-US" sz="3600" dirty="0" smtClean="0"/>
            </a:br>
            <a:r>
              <a:rPr lang="en-US" sz="3600" dirty="0" smtClean="0"/>
              <a:t>Or </a:t>
            </a:r>
            <a:r>
              <a:rPr lang="en-US" sz="3600" dirty="0" smtClean="0"/>
              <a:t>think of the difference between a ball and a circle. One is 3-dimensional, the other is flat.</a:t>
            </a:r>
            <a:r>
              <a:rPr lang="en-US" dirty="0" smtClean="0"/>
              <a:t/>
            </a:r>
            <a:br>
              <a:rPr lang="en-US" dirty="0" smtClean="0"/>
            </a:br>
            <a:endParaRPr lang="en-US" dirty="0"/>
          </a:p>
        </p:txBody>
      </p:sp>
    </p:spTree>
  </p:cSld>
  <p:clrMapOvr>
    <a:masterClrMapping/>
  </p:clrMapOvr>
  <p:transition spd="med">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sz="2400" dirty="0" smtClean="0">
              <a:solidFill>
                <a:schemeClr val="bg1"/>
              </a:solidFill>
              <a:latin typeface="Iskoola Pota" pitchFamily="34" charset="0"/>
              <a:cs typeface="Iskoola Pota" pitchFamily="34" charset="0"/>
            </a:endParaRPr>
          </a:p>
          <a:p>
            <a:endParaRPr lang="en-US" dirty="0"/>
          </a:p>
        </p:txBody>
      </p:sp>
      <p:sp>
        <p:nvSpPr>
          <p:cNvPr id="17" name="Rectangle 1"/>
          <p:cNvSpPr txBox="1">
            <a:spLocks noGrp="1" noChangeArrowheads="1"/>
          </p:cNvSpPr>
          <p:nvPr>
            <p:ph type="title"/>
          </p:nvPr>
        </p:nvSpPr>
        <p:spPr bwMode="auto">
          <a:xfrm>
            <a:off x="457200" y="533816"/>
            <a:ext cx="8229600" cy="5539978"/>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defRPr/>
            </a:pPr>
            <a:r>
              <a:rPr kumimoji="0" lang="en-US" sz="2400" b="0" i="1" u="none" strike="noStrike" kern="1200" cap="none" spc="0" normalizeH="0" baseline="0" noProof="0" dirty="0" smtClean="0">
                <a:ln>
                  <a:noFill/>
                </a:ln>
                <a:solidFill>
                  <a:srgbClr val="C00000"/>
                </a:solidFill>
                <a:effectLst/>
                <a:uLnTx/>
                <a:uFillTx/>
                <a:latin typeface="Arial" pitchFamily="34" charset="0"/>
                <a:ea typeface="Calibri" pitchFamily="34" charset="0"/>
                <a:cs typeface="Arial" pitchFamily="34" charset="0"/>
              </a:rPr>
              <a:t>Digital</a:t>
            </a:r>
            <a:r>
              <a:rPr kumimoji="0" lang="en-US" sz="2400" b="0" i="0" u="none" strike="noStrike" kern="1200" cap="none" spc="0" normalizeH="0" baseline="0" noProof="0" dirty="0" smtClean="0">
                <a:ln>
                  <a:noFill/>
                </a:ln>
                <a:solidFill>
                  <a:srgbClr val="000000"/>
                </a:solidFill>
                <a:effectLst/>
                <a:uLnTx/>
                <a:uFillTx/>
                <a:latin typeface="Arial" pitchFamily="34" charset="0"/>
                <a:ea typeface="Calibri" pitchFamily="34" charset="0"/>
                <a:cs typeface="Arial" pitchFamily="34" charset="0"/>
              </a:rPr>
              <a:t> </a:t>
            </a:r>
            <a:r>
              <a:rPr kumimoji="0" lang="en-US" sz="2400" b="0" i="1" u="none" strike="noStrike" kern="1200" cap="none" spc="0" normalizeH="0" baseline="0" noProof="0" dirty="0" smtClean="0">
                <a:ln>
                  <a:noFill/>
                </a:ln>
                <a:solidFill>
                  <a:srgbClr val="C00000"/>
                </a:solidFill>
                <a:effectLst/>
                <a:uLnTx/>
                <a:uFillTx/>
                <a:latin typeface="Arial" pitchFamily="34" charset="0"/>
                <a:ea typeface="Calibri" pitchFamily="34" charset="0"/>
                <a:cs typeface="Arial" pitchFamily="34" charset="0"/>
              </a:rPr>
              <a:t>breast </a:t>
            </a:r>
            <a:r>
              <a:rPr kumimoji="0" lang="en-US" sz="2400" b="0" i="1" u="none" strike="noStrike" kern="1200" cap="none" spc="0" normalizeH="0" baseline="0" noProof="0" dirty="0" err="1" smtClean="0">
                <a:ln>
                  <a:noFill/>
                </a:ln>
                <a:solidFill>
                  <a:srgbClr val="C00000"/>
                </a:solidFill>
                <a:effectLst/>
                <a:uLnTx/>
                <a:uFillTx/>
                <a:latin typeface="Arial" pitchFamily="34" charset="0"/>
                <a:ea typeface="Calibri" pitchFamily="34" charset="0"/>
                <a:cs typeface="Arial" pitchFamily="34" charset="0"/>
              </a:rPr>
              <a:t>tomosynthesis</a:t>
            </a:r>
            <a:r>
              <a:rPr kumimoji="0" lang="en-US" sz="2400" b="0" i="1" u="none" strike="noStrike" kern="1200" cap="none" spc="0" normalizeH="0" baseline="0" noProof="0" dirty="0" smtClean="0">
                <a:ln>
                  <a:noFill/>
                </a:ln>
                <a:solidFill>
                  <a:srgbClr val="C00000"/>
                </a:solidFill>
                <a:effectLst/>
                <a:uLnTx/>
                <a:uFillTx/>
                <a:latin typeface="Arial" pitchFamily="34" charset="0"/>
                <a:ea typeface="Calibri" pitchFamily="34" charset="0"/>
                <a:cs typeface="Arial" pitchFamily="34" charset="0"/>
              </a:rPr>
              <a:t> </a:t>
            </a:r>
            <a:r>
              <a:rPr kumimoji="0" lang="en-US" sz="2400" b="0" i="0" u="none" strike="noStrike" kern="1200" cap="none" spc="0" normalizeH="0" baseline="0" noProof="0" dirty="0" smtClean="0">
                <a:ln>
                  <a:noFill/>
                </a:ln>
                <a:solidFill>
                  <a:srgbClr val="111111"/>
                </a:solidFill>
                <a:effectLst/>
                <a:uLnTx/>
                <a:uFillTx/>
                <a:latin typeface="Calibri" pitchFamily="34" charset="0"/>
                <a:ea typeface="Times New Roman" pitchFamily="18" charset="0"/>
                <a:cs typeface="Arial" pitchFamily="34" charset="0"/>
              </a:rPr>
              <a:t>is a new kind of test that's trying to overcome three big issues in mammogram:</a:t>
            </a:r>
            <a:br>
              <a:rPr kumimoji="0" lang="en-US" sz="2400" b="0" i="0" u="none" strike="noStrike" kern="1200" cap="none" spc="0" normalizeH="0" baseline="0" noProof="0" dirty="0" smtClean="0">
                <a:ln>
                  <a:noFill/>
                </a:ln>
                <a:solidFill>
                  <a:srgbClr val="111111"/>
                </a:solidFill>
                <a:effectLst/>
                <a:uLnTx/>
                <a:uFillTx/>
                <a:latin typeface="Calibri" pitchFamily="34" charset="0"/>
                <a:ea typeface="Times New Roman" pitchFamily="18" charset="0"/>
                <a:cs typeface="Arial" pitchFamily="34" charset="0"/>
              </a:rPr>
            </a:br>
            <a:endParaRPr kumimoji="0" lang="en-US"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457200" algn="l"/>
              </a:tabLst>
              <a:defRPr/>
            </a:pPr>
            <a:r>
              <a:rPr kumimoji="0" lang="en-US" sz="2400" b="0" i="0" u="none" strike="noStrike" kern="1200" cap="none" spc="0" normalizeH="0" baseline="0" noProof="0" dirty="0" smtClean="0">
                <a:ln>
                  <a:noFill/>
                </a:ln>
                <a:solidFill>
                  <a:srgbClr val="111111"/>
                </a:solidFill>
                <a:effectLst/>
                <a:uLnTx/>
                <a:uFillTx/>
                <a:latin typeface="Calibri" pitchFamily="34" charset="0"/>
                <a:ea typeface="Times New Roman" pitchFamily="18" charset="0"/>
                <a:cs typeface="Arial" pitchFamily="34" charset="0"/>
              </a:rPr>
              <a:t>The compression of the breast that's required during a mammogram can be </a:t>
            </a:r>
            <a:r>
              <a:rPr kumimoji="0" lang="en-US" sz="2400" b="1" i="0" u="none" strike="noStrike" kern="1200" cap="none" spc="0" normalizeH="0" baseline="0" noProof="0" dirty="0" smtClean="0">
                <a:ln>
                  <a:noFill/>
                </a:ln>
                <a:solidFill>
                  <a:srgbClr val="660066"/>
                </a:solidFill>
                <a:effectLst/>
                <a:uLnTx/>
                <a:uFillTx/>
                <a:latin typeface="Calibri" pitchFamily="34" charset="0"/>
                <a:ea typeface="Times New Roman" pitchFamily="18" charset="0"/>
                <a:cs typeface="Arial" pitchFamily="34" charset="0"/>
              </a:rPr>
              <a:t>uncomfortable</a:t>
            </a:r>
            <a:r>
              <a:rPr kumimoji="0" lang="en-US" sz="2400" b="0" i="0" u="none" strike="noStrike" kern="1200" cap="none" spc="0" normalizeH="0" baseline="0" noProof="0" dirty="0" smtClean="0">
                <a:ln>
                  <a:noFill/>
                </a:ln>
                <a:solidFill>
                  <a:srgbClr val="111111"/>
                </a:solidFill>
                <a:effectLst/>
                <a:uLnTx/>
                <a:uFillTx/>
                <a:latin typeface="Calibri" pitchFamily="34" charset="0"/>
                <a:ea typeface="Times New Roman" pitchFamily="18" charset="0"/>
                <a:cs typeface="Arial" pitchFamily="34" charset="0"/>
              </a:rPr>
              <a:t>. Some women hate it, and it could deter them from getting the test.</a:t>
            </a:r>
            <a:endParaRPr kumimoji="0" lang="en-US"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defRPr/>
            </a:pPr>
            <a:r>
              <a:rPr kumimoji="0" lang="en-US" sz="2400" b="0" i="0" u="none" strike="noStrike" kern="1200" cap="none" spc="0" normalizeH="0" baseline="0" noProof="0" dirty="0" smtClean="0">
                <a:ln>
                  <a:noFill/>
                </a:ln>
                <a:solidFill>
                  <a:srgbClr val="111111"/>
                </a:solidFill>
                <a:effectLst/>
                <a:uLnTx/>
                <a:uFillTx/>
                <a:latin typeface="Calibri" pitchFamily="34" charset="0"/>
                <a:ea typeface="Times New Roman" pitchFamily="18" charset="0"/>
                <a:cs typeface="Arial" pitchFamily="34" charset="0"/>
              </a:rPr>
              <a:t>The compression also causes </a:t>
            </a:r>
            <a:r>
              <a:rPr kumimoji="0" lang="en-US" sz="2400" b="1" i="0" u="none" strike="noStrike" kern="1200" cap="none" spc="0" normalizeH="0" baseline="0" noProof="0" dirty="0" smtClean="0">
                <a:ln>
                  <a:noFill/>
                </a:ln>
                <a:solidFill>
                  <a:srgbClr val="660066"/>
                </a:solidFill>
                <a:effectLst/>
                <a:uLnTx/>
                <a:uFillTx/>
                <a:latin typeface="Calibri" pitchFamily="34" charset="0"/>
                <a:ea typeface="Times New Roman" pitchFamily="18" charset="0"/>
                <a:cs typeface="Arial" pitchFamily="34" charset="0"/>
              </a:rPr>
              <a:t>overlapping of the breast tissue</a:t>
            </a:r>
            <a:r>
              <a:rPr kumimoji="0" lang="en-US" sz="2400" b="0" i="0" u="none" strike="noStrike" kern="1200" cap="none" spc="0" normalizeH="0" baseline="0" noProof="0" dirty="0" smtClean="0">
                <a:ln>
                  <a:noFill/>
                </a:ln>
                <a:solidFill>
                  <a:srgbClr val="111111"/>
                </a:solidFill>
                <a:effectLst/>
                <a:uLnTx/>
                <a:uFillTx/>
                <a:latin typeface="Calibri" pitchFamily="34" charset="0"/>
                <a:ea typeface="Times New Roman" pitchFamily="18" charset="0"/>
                <a:cs typeface="Arial" pitchFamily="34" charset="0"/>
              </a:rPr>
              <a:t>. A breast cancer can be hidden in the overlapping tissue and not show up on the mammogram.</a:t>
            </a:r>
            <a:endParaRPr kumimoji="0" lang="en-US"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defRPr/>
            </a:pPr>
            <a:r>
              <a:rPr kumimoji="0" lang="en-US" sz="2400" b="0" i="0" u="none" strike="noStrike" kern="1200" cap="none" spc="0" normalizeH="0" baseline="0" noProof="0" dirty="0" smtClean="0">
                <a:ln>
                  <a:noFill/>
                </a:ln>
                <a:solidFill>
                  <a:srgbClr val="111111"/>
                </a:solidFill>
                <a:effectLst/>
                <a:uLnTx/>
                <a:uFillTx/>
                <a:latin typeface="Calibri" pitchFamily="34" charset="0"/>
                <a:ea typeface="Times New Roman" pitchFamily="18" charset="0"/>
                <a:cs typeface="Arial" pitchFamily="34" charset="0"/>
              </a:rPr>
              <a:t>Mammograms take </a:t>
            </a:r>
            <a:r>
              <a:rPr kumimoji="0" lang="en-US" sz="2400" b="1" i="0" u="none" strike="noStrike" kern="1200" cap="none" spc="0" normalizeH="0" baseline="0" noProof="0" dirty="0" smtClean="0">
                <a:ln>
                  <a:noFill/>
                </a:ln>
                <a:solidFill>
                  <a:srgbClr val="660066"/>
                </a:solidFill>
                <a:effectLst/>
                <a:uLnTx/>
                <a:uFillTx/>
                <a:latin typeface="Calibri" pitchFamily="34" charset="0"/>
                <a:ea typeface="Times New Roman" pitchFamily="18" charset="0"/>
                <a:cs typeface="Arial" pitchFamily="34" charset="0"/>
              </a:rPr>
              <a:t>only one picture</a:t>
            </a:r>
            <a:r>
              <a:rPr kumimoji="0" lang="en-US" sz="2400" b="0" i="0" u="none" strike="noStrike" kern="1200" cap="none" spc="0" normalizeH="0" baseline="0" noProof="0" dirty="0" smtClean="0">
                <a:ln>
                  <a:noFill/>
                </a:ln>
                <a:solidFill>
                  <a:srgbClr val="111111"/>
                </a:solidFill>
                <a:effectLst/>
                <a:uLnTx/>
                <a:uFillTx/>
                <a:latin typeface="Calibri" pitchFamily="34" charset="0"/>
                <a:ea typeface="Times New Roman" pitchFamily="18" charset="0"/>
                <a:cs typeface="Arial" pitchFamily="34" charset="0"/>
              </a:rPr>
              <a:t>, across the entire breast, in two directions: top to bottom and side to side. It's like standing on the edge of a forest, looking for a bird somewhere inside. To find the bird, it would be better to take 10 steps at a time through the forest and look all around you with each move.</a:t>
            </a:r>
            <a:endParaRPr kumimoji="0" lang="en-US"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US" sz="1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spd="med">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609600" y="5029200"/>
            <a:ext cx="8229600" cy="1828800"/>
          </a:xfrm>
        </p:spPr>
        <p:txBody>
          <a:bodyPr>
            <a:normAutofit fontScale="90000"/>
          </a:bodyPr>
          <a:lstStyle/>
          <a:p>
            <a:pPr lvl="0" algn="l"/>
            <a:r>
              <a:rPr lang="en-US" sz="2200" dirty="0" smtClean="0"/>
              <a:t>Right </a:t>
            </a:r>
            <a:r>
              <a:rPr lang="en-US" sz="2200" dirty="0" err="1" smtClean="0"/>
              <a:t>craniocaudal</a:t>
            </a:r>
            <a:r>
              <a:rPr lang="en-US" sz="2200" dirty="0" smtClean="0"/>
              <a:t> FFDM image shows an </a:t>
            </a:r>
            <a:r>
              <a:rPr lang="en-US" sz="2200" b="1" dirty="0" smtClean="0">
                <a:solidFill>
                  <a:srgbClr val="C00000"/>
                </a:solidFill>
              </a:rPr>
              <a:t>indistinct mass </a:t>
            </a:r>
            <a:r>
              <a:rPr lang="en-US" sz="2200" dirty="0" smtClean="0"/>
              <a:t>in the central breast</a:t>
            </a:r>
            <a:r>
              <a:rPr lang="en-US" sz="2200" dirty="0" smtClean="0"/>
              <a:t>.</a:t>
            </a:r>
            <a:r>
              <a:rPr lang="en-US" sz="2200" dirty="0" smtClean="0"/>
              <a:t/>
            </a:r>
            <a:br>
              <a:rPr lang="en-US" sz="2200" dirty="0" smtClean="0"/>
            </a:br>
            <a:r>
              <a:rPr lang="en-US" sz="2200" dirty="0" smtClean="0"/>
              <a:t> </a:t>
            </a:r>
            <a:r>
              <a:rPr lang="en-US" sz="2200" dirty="0" smtClean="0"/>
              <a:t>Right </a:t>
            </a:r>
            <a:r>
              <a:rPr lang="en-US" sz="2200" dirty="0" err="1" smtClean="0"/>
              <a:t>craniocaudal</a:t>
            </a:r>
            <a:r>
              <a:rPr lang="en-US" sz="2200" dirty="0" smtClean="0"/>
              <a:t> DBT image shows an </a:t>
            </a:r>
            <a:r>
              <a:rPr lang="en-US" sz="2200" b="1" dirty="0" smtClean="0">
                <a:solidFill>
                  <a:srgbClr val="C00000"/>
                </a:solidFill>
              </a:rPr>
              <a:t>irregular mass </a:t>
            </a:r>
            <a:r>
              <a:rPr lang="en-US" sz="2200" dirty="0" smtClean="0"/>
              <a:t>(circle) with </a:t>
            </a:r>
            <a:r>
              <a:rPr lang="en-US" sz="2200" dirty="0" err="1" smtClean="0"/>
              <a:t>spiculated</a:t>
            </a:r>
            <a:r>
              <a:rPr lang="en-US" sz="2200" dirty="0" smtClean="0"/>
              <a:t> margins. Biopsy demonstrated invasive </a:t>
            </a:r>
            <a:r>
              <a:rPr lang="en-US" sz="2200" dirty="0" err="1" smtClean="0"/>
              <a:t>ductal</a:t>
            </a:r>
            <a:r>
              <a:rPr lang="en-US" sz="2200" dirty="0" smtClean="0"/>
              <a:t> carcinoma</a:t>
            </a:r>
            <a:r>
              <a:rPr lang="en-US" dirty="0" smtClean="0"/>
              <a:t/>
            </a:r>
            <a:br>
              <a:rPr lang="en-US" dirty="0" smtClean="0"/>
            </a:br>
            <a:endParaRPr lang="en-US" dirty="0"/>
          </a:p>
        </p:txBody>
      </p:sp>
      <p:pic>
        <p:nvPicPr>
          <p:cNvPr id="9" name="Content Placeholder 8"/>
          <p:cNvPicPr>
            <a:picLocks noGrp="1"/>
          </p:cNvPicPr>
          <p:nvPr>
            <p:ph idx="1"/>
          </p:nvPr>
        </p:nvPicPr>
        <p:blipFill>
          <a:blip r:embed="rId3" cstate="print"/>
          <a:srcRect b="6161"/>
          <a:stretch>
            <a:fillRect/>
          </a:stretch>
        </p:blipFill>
        <p:spPr bwMode="auto">
          <a:xfrm>
            <a:off x="1447800" y="228600"/>
            <a:ext cx="5791200" cy="4551897"/>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1423</TotalTime>
  <Words>466</Words>
  <Application>Microsoft Office PowerPoint</Application>
  <PresentationFormat>On-screen Show (4:3)</PresentationFormat>
  <Paragraphs>80</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Diagnostic Modality of breast Lump by radiology</vt:lpstr>
      <vt:lpstr>Breast Anatomy</vt:lpstr>
      <vt:lpstr>Slide 3</vt:lpstr>
      <vt:lpstr>51 y.o woman</vt:lpstr>
      <vt:lpstr>54y.o woman</vt:lpstr>
      <vt:lpstr>. </vt:lpstr>
      <vt:lpstr>Digital tomosynthesis of the breast is different from a standard mammogram in the same way a CT scan of the chest is different from a standard chest X-ray.   Or think of the difference between a ball and a circle. One is 3-dimensional, the other is flat. </vt:lpstr>
      <vt:lpstr>Digital breast tomosynthesis is a new kind of test that's trying to overcome three big issues in mammogram:  The compression of the breast that's required during a mammogram can be uncomfortable. Some women hate it, and it could deter them from getting the test. The compression also causes overlapping of the breast tissue. A breast cancer can be hidden in the overlapping tissue and not show up on the mammogram. Mammograms take only one picture, across the entire breast, in two directions: top to bottom and side to side. It's like standing on the edge of a forest, looking for a bird somewhere inside. To find the bird, it would be better to take 10 steps at a time through the forest and look all around you with each move. </vt:lpstr>
      <vt:lpstr>Right craniocaudal FFDM image shows an indistinct mass in the central breast.  Right craniocaudal DBT image shows an irregular mass (circle) with spiculated margins. Biopsy demonstrated invasive ductal carcinoma </vt:lpstr>
      <vt:lpstr>Left craniocaudal FFDM image shows irregular mass with indistinct margins in the left central breast. Left craniocaudal DBT image shows irregular spiculated mass with distortion more visible because of the removal of overlapping tissue at DBT.  Biopsy demonstrated invasive carcinoma</vt:lpstr>
      <vt:lpstr>Ultrasonography</vt:lpstr>
      <vt:lpstr>Elastography</vt:lpstr>
      <vt:lpstr>32y.o woman (triple negative IDC) </vt:lpstr>
      <vt:lpstr>Micropure software option: to detect microcalcifications </vt:lpstr>
      <vt:lpstr>US guided biopsy(micropure) =ADH </vt:lpstr>
      <vt:lpstr>Stereotactic guided wire loc. Followed by lumpectomy = DCIS &amp; IDC </vt:lpstr>
      <vt:lpstr>Ultrasound Beaware of: Ghost cancer </vt:lpstr>
      <vt:lpstr> After 8 months </vt:lpstr>
      <vt:lpstr>Ultrasound done by Radiologist over the clinical lump </vt:lpstr>
      <vt:lpstr>The biopsy demonstrated invasive carcinoma</vt:lpstr>
      <vt:lpstr>On ultrasound</vt:lpstr>
      <vt:lpstr>Breast MRI</vt:lpstr>
      <vt:lpstr>The most accurate modality for disease extent and size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pc</cp:lastModifiedBy>
  <cp:revision>141</cp:revision>
  <dcterms:created xsi:type="dcterms:W3CDTF">2011-12-08T05:31:37Z</dcterms:created>
  <dcterms:modified xsi:type="dcterms:W3CDTF">2017-01-16T23:16:28Z</dcterms:modified>
</cp:coreProperties>
</file>